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83" r:id="rId4"/>
    <p:sldId id="282" r:id="rId5"/>
    <p:sldId id="280" r:id="rId6"/>
    <p:sldId id="279" r:id="rId7"/>
    <p:sldId id="281" r:id="rId8"/>
    <p:sldId id="285" r:id="rId9"/>
    <p:sldId id="288" r:id="rId10"/>
    <p:sldId id="286" r:id="rId11"/>
    <p:sldId id="289" r:id="rId12"/>
    <p:sldId id="28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36A"/>
    <a:srgbClr val="1984CC"/>
    <a:srgbClr val="35759D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5596" autoAdjust="0"/>
  </p:normalViewPr>
  <p:slideViewPr>
    <p:cSldViewPr>
      <p:cViewPr>
        <p:scale>
          <a:sx n="70" d="100"/>
          <a:sy n="70" d="100"/>
        </p:scale>
        <p:origin x="-14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CD25D2A-41D0-48D6-B145-D5C019C2C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0F4806-40BA-4AE6-91A3-39AEAFA91A10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FBFEA5-070E-4543-8A31-6B8519E3BD58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E86E83-DA78-45A9-8C92-2DA5516A9FF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C4F72-DF7F-42CC-B7CF-E889A6DF4CD3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3FDFB9-C041-4C95-AB05-5B752235449E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0D869B-EFA2-4113-BDEF-A3582A2CA9BB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BDC930-3239-4099-9339-D40418EADDD9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94EF6B-C949-46F3-8A74-CA27A2BF0652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2771775"/>
            <a:ext cx="7543800" cy="70485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5275" y="3381375"/>
            <a:ext cx="7543800" cy="457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1717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3627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53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91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8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2192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715000" y="5072063"/>
            <a:ext cx="3071813" cy="1500187"/>
          </a:xfrm>
        </p:spPr>
        <p:txBody>
          <a:bodyPr/>
          <a:lstStyle/>
          <a:p>
            <a:pPr algn="r" eaLnBrk="1" hangingPunct="1"/>
            <a:r>
              <a:rPr lang="ru-RU" b="1" smtClean="0">
                <a:solidFill>
                  <a:srgbClr val="01365C"/>
                </a:solidFill>
                <a:latin typeface="Cambria" pitchFamily="18" charset="0"/>
              </a:rPr>
              <a:t>Автор проекта:</a:t>
            </a:r>
          </a:p>
          <a:p>
            <a:pPr algn="r" eaLnBrk="1" hangingPunct="1"/>
            <a:r>
              <a:rPr lang="ru-RU" b="1" smtClean="0">
                <a:solidFill>
                  <a:srgbClr val="01365C"/>
                </a:solidFill>
                <a:latin typeface="Arial" charset="0"/>
              </a:rPr>
              <a:t>Хожаинова Н</a:t>
            </a:r>
            <a:r>
              <a:rPr lang="ru-RU" b="1" smtClean="0">
                <a:solidFill>
                  <a:srgbClr val="01365C"/>
                </a:solidFill>
                <a:latin typeface="Cambria" pitchFamily="18" charset="0"/>
              </a:rPr>
              <a:t>.В.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95275" y="2071688"/>
            <a:ext cx="8562975" cy="2428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Экспериментальный проект:</a:t>
            </a:r>
            <a:b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              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    «Волшебные кристаллы» 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2049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Предполагаемый результат проекта:</a:t>
            </a:r>
            <a:endParaRPr lang="ru-RU" sz="3200" b="1" u="sng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358188" cy="3429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400" b="1" smtClean="0">
                <a:solidFill>
                  <a:srgbClr val="0C3C5F"/>
                </a:solidFill>
                <a:latin typeface="Cambria" pitchFamily="18" charset="0"/>
              </a:rPr>
              <a:t>Приобретение новых знаний и впечатлений об объектах неживой природы.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400" b="1" smtClean="0">
                <a:solidFill>
                  <a:srgbClr val="0C3C5F"/>
                </a:solidFill>
                <a:latin typeface="Cambria" pitchFamily="18" charset="0"/>
              </a:rPr>
              <a:t>Выращивание кристаллов из соли</a:t>
            </a:r>
            <a:r>
              <a:rPr lang="ru-RU" sz="2400" b="1" smtClean="0">
                <a:solidFill>
                  <a:srgbClr val="0C3C5F"/>
                </a:solidFill>
                <a:latin typeface="Arial" charset="0"/>
              </a:rPr>
              <a:t> и сахара.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400" b="1" smtClean="0">
                <a:solidFill>
                  <a:srgbClr val="0C3C5F"/>
                </a:solidFill>
                <a:latin typeface="Cambria" pitchFamily="18" charset="0"/>
              </a:rPr>
              <a:t>Расширение  познавательно-речевой сферы дошкольников, умение составлять описательный рассказ.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30723" name="Picture 5" descr="P10407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P10407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284538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P10407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141663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P10408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484313"/>
            <a:ext cx="32766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4" descr="P10409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484313"/>
            <a:ext cx="33845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1692275" y="188913"/>
            <a:ext cx="568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ru-RU" b="1">
                <a:solidFill>
                  <a:srgbClr val="0C3C5F"/>
                </a:solidFill>
              </a:rPr>
              <a:t>Выращивание кристаллов из сахара.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928688"/>
            <a:ext cx="8358188" cy="4714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Спасибо за внимание!</a:t>
            </a:r>
            <a:endParaRPr lang="en-US" sz="4000" b="1" dirty="0">
              <a:solidFill>
                <a:schemeClr val="bg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>
            <a:spLocks/>
          </p:cNvSpPr>
          <p:nvPr/>
        </p:nvSpPr>
        <p:spPr bwMode="auto">
          <a:xfrm>
            <a:off x="357188" y="785813"/>
            <a:ext cx="8286750" cy="5786437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  <a:t/>
            </a:r>
            <a:b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</a:br>
            <a: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  <a:t/>
            </a:r>
            <a:b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</a:br>
            <a: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  <a:t/>
            </a:r>
            <a:br>
              <a:rPr lang="ru-RU" sz="4400" u="sng" kern="0">
                <a:solidFill>
                  <a:srgbClr val="00518E"/>
                </a:solidFill>
                <a:latin typeface="Cambria" pitchFamily="18" charset="0"/>
                <a:ea typeface="+mj-ea"/>
                <a:cs typeface="+mj-cs"/>
              </a:rPr>
            </a:br>
            <a:endParaRPr lang="ru-RU" sz="4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86" name="Прямоугольник 6"/>
          <p:cNvSpPr>
            <a:spLocks noChangeArrowheads="1"/>
          </p:cNvSpPr>
          <p:nvPr/>
        </p:nvSpPr>
        <p:spPr bwMode="auto">
          <a:xfrm>
            <a:off x="500063" y="428625"/>
            <a:ext cx="8358187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01365C"/>
                </a:solidFill>
                <a:latin typeface="Cambria" pitchFamily="18" charset="0"/>
              </a:rPr>
              <a:t>Тип проекта:</a:t>
            </a:r>
            <a:r>
              <a:rPr lang="ru-RU" sz="2800" b="1">
                <a:solidFill>
                  <a:srgbClr val="01365C"/>
                </a:solidFill>
                <a:latin typeface="Cambria" pitchFamily="18" charset="0"/>
              </a:rPr>
              <a:t> </a:t>
            </a: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/>
            </a:r>
            <a:br>
              <a:rPr lang="ru-RU" b="1">
                <a:solidFill>
                  <a:srgbClr val="01365C"/>
                </a:solidFill>
                <a:latin typeface="Cambria" pitchFamily="18" charset="0"/>
              </a:rPr>
            </a:b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познавательно-исследовательский, групповой, краткосрочный (2 недели).</a:t>
            </a:r>
            <a:br>
              <a:rPr lang="ru-RU" b="1">
                <a:solidFill>
                  <a:srgbClr val="01365C"/>
                </a:solidFill>
                <a:latin typeface="Cambria" pitchFamily="18" charset="0"/>
              </a:rPr>
            </a:br>
            <a:endParaRPr lang="ru-RU" b="1">
              <a:solidFill>
                <a:srgbClr val="01365C"/>
              </a:solidFill>
              <a:latin typeface="Cambria" pitchFamily="18" charset="0"/>
            </a:endParaRPr>
          </a:p>
          <a:p>
            <a:r>
              <a:rPr lang="ru-RU" sz="2800" b="1" u="sng">
                <a:solidFill>
                  <a:srgbClr val="01365C"/>
                </a:solidFill>
                <a:latin typeface="Cambria" pitchFamily="18" charset="0"/>
              </a:rPr>
              <a:t>Участники проекта:</a:t>
            </a:r>
            <a:r>
              <a:rPr lang="ru-RU" sz="2800" b="1">
                <a:solidFill>
                  <a:srgbClr val="01365C"/>
                </a:solidFill>
                <a:latin typeface="Cambria" pitchFamily="18" charset="0"/>
              </a:rPr>
              <a:t> </a:t>
            </a: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/>
            </a:r>
            <a:br>
              <a:rPr lang="ru-RU" b="1">
                <a:solidFill>
                  <a:srgbClr val="01365C"/>
                </a:solidFill>
                <a:latin typeface="Cambria" pitchFamily="18" charset="0"/>
              </a:rPr>
            </a:b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дети группы «</a:t>
            </a:r>
            <a:r>
              <a:rPr lang="ru-RU" b="1">
                <a:solidFill>
                  <a:srgbClr val="01365C"/>
                </a:solidFill>
              </a:rPr>
              <a:t>Капельки</a:t>
            </a: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», педагоги, родители.</a:t>
            </a:r>
          </a:p>
          <a:p>
            <a:endParaRPr lang="ru-RU" sz="2800" b="1" u="sng">
              <a:solidFill>
                <a:srgbClr val="01365C"/>
              </a:solidFill>
              <a:latin typeface="Cambria" pitchFamily="18" charset="0"/>
            </a:endParaRPr>
          </a:p>
          <a:p>
            <a:r>
              <a:rPr lang="ru-RU" sz="2800" b="1" u="sng">
                <a:solidFill>
                  <a:srgbClr val="01365C"/>
                </a:solidFill>
                <a:latin typeface="Cambria" pitchFamily="18" charset="0"/>
              </a:rPr>
              <a:t>Предмет исследования:</a:t>
            </a:r>
            <a:r>
              <a:rPr lang="ru-RU" sz="2800" b="1">
                <a:solidFill>
                  <a:srgbClr val="01365C"/>
                </a:solidFill>
                <a:latin typeface="Cambria" pitchFamily="18" charset="0"/>
              </a:rPr>
              <a:t> </a:t>
            </a: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соль, </a:t>
            </a:r>
            <a:r>
              <a:rPr lang="ru-RU" b="1">
                <a:solidFill>
                  <a:srgbClr val="01365C"/>
                </a:solidFill>
              </a:rPr>
              <a:t>сахар, </a:t>
            </a: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кристаллы соли</a:t>
            </a:r>
            <a:r>
              <a:rPr lang="ru-RU" b="1">
                <a:solidFill>
                  <a:srgbClr val="01365C"/>
                </a:solidFill>
              </a:rPr>
              <a:t> и сахара.</a:t>
            </a:r>
          </a:p>
          <a:p>
            <a:endParaRPr lang="ru-RU" sz="2800" b="1" u="sng">
              <a:solidFill>
                <a:srgbClr val="01365C"/>
              </a:solidFill>
              <a:latin typeface="Cambria" pitchFamily="18" charset="0"/>
            </a:endParaRPr>
          </a:p>
          <a:p>
            <a:r>
              <a:rPr lang="ru-RU" sz="2800" b="1" u="sng">
                <a:solidFill>
                  <a:srgbClr val="01365C"/>
                </a:solidFill>
                <a:latin typeface="Cambria" pitchFamily="18" charset="0"/>
              </a:rPr>
              <a:t>Реализация проекта:</a:t>
            </a:r>
          </a:p>
          <a:p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реализация задач проекта осуществляется по направлениям:</a:t>
            </a:r>
          </a:p>
          <a:p>
            <a:pPr>
              <a:buFont typeface="Wingdings" pitchFamily="2" charset="2"/>
              <a:buChar char="§"/>
            </a:pP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     познавательно-речевое развитие;</a:t>
            </a:r>
          </a:p>
          <a:p>
            <a:pPr>
              <a:buFont typeface="Wingdings" pitchFamily="2" charset="2"/>
              <a:buChar char="§"/>
            </a:pP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     социально-личностное развитие;</a:t>
            </a:r>
          </a:p>
          <a:p>
            <a:pPr>
              <a:buFont typeface="Wingdings" pitchFamily="2" charset="2"/>
              <a:buChar char="§"/>
            </a:pPr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>     художественно-эстетическое развитие.</a:t>
            </a:r>
          </a:p>
          <a:p>
            <a:endParaRPr lang="ru-RU" b="1">
              <a:solidFill>
                <a:srgbClr val="01365C"/>
              </a:solidFill>
              <a:latin typeface="Cambria" pitchFamily="18" charset="0"/>
            </a:endParaRPr>
          </a:p>
          <a:p>
            <a:r>
              <a:rPr lang="ru-RU" b="1">
                <a:solidFill>
                  <a:srgbClr val="01365C"/>
                </a:solidFill>
                <a:latin typeface="Cambria" pitchFamily="18" charset="0"/>
              </a:rPr>
              <a:t/>
            </a:r>
            <a:br>
              <a:rPr lang="ru-RU" b="1">
                <a:solidFill>
                  <a:srgbClr val="01365C"/>
                </a:solidFill>
                <a:latin typeface="Cambria" pitchFamily="18" charset="0"/>
              </a:rPr>
            </a:br>
            <a:endParaRPr lang="ru-RU">
              <a:solidFill>
                <a:srgbClr val="01365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762000"/>
            <a:ext cx="8072438" cy="715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Актуальность:</a:t>
            </a:r>
            <a:endParaRPr lang="en-US" sz="4000" dirty="0">
              <a:solidFill>
                <a:schemeClr val="bg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714500"/>
            <a:ext cx="8501062" cy="2786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1365C"/>
                </a:solidFill>
                <a:latin typeface="Cambria" pitchFamily="18" charset="0"/>
                <a:cs typeface="Arial" charset="0"/>
              </a:rPr>
              <a:t>      заключается в том, чтобы находить интересное и необычное рядом, в том, что доступно для наблюдения и изучения, не требует особых усилий и затрат. Например, соль</a:t>
            </a:r>
            <a:r>
              <a:rPr lang="ru-RU" sz="2400" b="1" smtClean="0">
                <a:solidFill>
                  <a:srgbClr val="01365C"/>
                </a:solidFill>
                <a:latin typeface="Arial" charset="0"/>
                <a:cs typeface="Arial" charset="0"/>
              </a:rPr>
              <a:t> или сахар,</a:t>
            </a:r>
            <a:r>
              <a:rPr lang="ru-RU" sz="2400" b="1" smtClean="0">
                <a:solidFill>
                  <a:srgbClr val="01365C"/>
                </a:solidFill>
                <a:latin typeface="Cambria" pitchFamily="18" charset="0"/>
                <a:cs typeface="Arial" charset="0"/>
              </a:rPr>
              <a:t> котор</a:t>
            </a:r>
            <a:r>
              <a:rPr lang="ru-RU" sz="2400" b="1" smtClean="0">
                <a:solidFill>
                  <a:srgbClr val="01365C"/>
                </a:solidFill>
                <a:latin typeface="Arial" charset="0"/>
                <a:cs typeface="Arial" charset="0"/>
              </a:rPr>
              <a:t>ые</a:t>
            </a:r>
            <a:r>
              <a:rPr lang="ru-RU" sz="2400" b="1" smtClean="0">
                <a:solidFill>
                  <a:srgbClr val="01365C"/>
                </a:solidFill>
                <a:latin typeface="Cambria" pitchFamily="18" charset="0"/>
                <a:cs typeface="Arial" charset="0"/>
              </a:rPr>
              <a:t> есть на каждом столе, в каждом доме</a:t>
            </a:r>
            <a:r>
              <a:rPr lang="ru-RU" sz="2400" b="1" smtClean="0">
                <a:solidFill>
                  <a:srgbClr val="01365C"/>
                </a:solidFill>
                <a:latin typeface="Arial" charset="0"/>
                <a:cs typeface="Arial" charset="0"/>
              </a:rPr>
              <a:t>.</a:t>
            </a:r>
            <a:endParaRPr lang="en-US" sz="1800" b="1" smtClean="0">
              <a:solidFill>
                <a:srgbClr val="01365C"/>
              </a:solidFill>
              <a:latin typeface="Arial" charset="0"/>
              <a:cs typeface="Arial" charset="0"/>
            </a:endParaRPr>
          </a:p>
        </p:txBody>
      </p:sp>
      <p:pic>
        <p:nvPicPr>
          <p:cNvPr id="1027" name="Picture 3" descr="C:\Users\Alla\Desktop\2-1-409_b1salt002.jpg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716338"/>
            <a:ext cx="3311525" cy="2890837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  <p:pic>
        <p:nvPicPr>
          <p:cNvPr id="18436" name="Picture 5" descr="10014167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573463"/>
            <a:ext cx="33607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57188"/>
            <a:ext cx="8629650" cy="1000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Проблема:</a:t>
            </a:r>
            <a:endParaRPr lang="en-US" sz="4000" dirty="0">
              <a:solidFill>
                <a:schemeClr val="bg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285875"/>
            <a:ext cx="7643812" cy="52149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Занимаясь с детьми на занятиях по экологии, по ознакомлению с окружающим мы не раз разговаривали о кристаллах, рассматривали снежинки, искусственные  кристаллы на заколках у девочек. Детей очень интересовало, а что же такое кристаллы? Кристаллы, в переводе с греческого языка, (</a:t>
            </a:r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krystallos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) «лёд».  По данным энциклопедии, кристалл - это твердое тело. Кристаллики растут, присоединяя частицы вещества из жидкости или пара. Кристаллы бывают естественного происхождения и искусственного, выращенные в специально-созданных условиях.  И каждый человек, при желании может легко вырастить кристаллы у себя дома.  Но для того, чтобы получился результат необходимо аккуратно  выполнять все действия. И мы решили попробовать вырастить кристаллы у себя в группе. В качестве основы взяли обычную соль которые можно найти на любой кухне. Проанализировав текстовый материал и определив методы исследования,   провели экспериментальную работу по выращиванию кристаллов в бытовых условиях.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en-US" sz="2000" b="1" dirty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714375" y="785813"/>
            <a:ext cx="7772400" cy="14287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Цель проекта: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1643063"/>
            <a:ext cx="7772400" cy="457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Научить детей выращивать кристаллы из поваренной соли в бытовых условиях.</a:t>
            </a: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ru-RU" sz="2400" b="1" u="sng" dirty="0" smtClean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</a:b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Alla\Desktop\кристалы\1226467351_wlpm_136_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500313"/>
            <a:ext cx="6410325" cy="4000500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85750"/>
            <a:ext cx="6934200" cy="6429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Задачи: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38" y="928688"/>
            <a:ext cx="7129462" cy="5319712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Обучающие:</a:t>
            </a:r>
            <a:endParaRPr lang="ru-RU" sz="1800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познакомить детей с понятием «кристаллы, кристаллическое состояние вещества» на основе исследовательской и проблемно-поисковой деятельности;</a:t>
            </a: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изучить условия образования кристаллов;</a:t>
            </a: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учить детей в бытовых условиях выращивать кристаллы из поваренной соли;</a:t>
            </a:r>
          </a:p>
          <a:p>
            <a:pPr algn="just"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Развивающие:</a:t>
            </a: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развивать наблюдательность, познавательный интерес, умение сравнивать, анализировать, обобщать и делать выводы в процессе экспериментирования</a:t>
            </a:r>
          </a:p>
          <a:p>
            <a:pPr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Воспитывающие:</a:t>
            </a: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воспитывать аккуратность в работе, соблюдать правила техники безопасности;     </a:t>
            </a:r>
          </a:p>
          <a:p>
            <a:pPr algn="just" eaLnBrk="1" hangingPunct="1"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воспитывать чувство удовлетворения и радость открытий, полученных из опытов.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7048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u="sng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Пути реализации проекта: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000125"/>
            <a:ext cx="7710487" cy="5572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u="sng" smtClean="0">
                <a:solidFill>
                  <a:srgbClr val="01365C"/>
                </a:solidFill>
                <a:latin typeface="Cambria" pitchFamily="18" charset="0"/>
              </a:rPr>
              <a:t>Работа с родителями: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Информирование родителей о начале проекта;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Сбор сведений о кристаллах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Подбор доступного оборудования и сырья для выращивания кристаллов.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u="sng" smtClean="0">
                <a:solidFill>
                  <a:srgbClr val="01365C"/>
                </a:solidFill>
                <a:latin typeface="Cambria" pitchFamily="18" charset="0"/>
              </a:rPr>
              <a:t>Работа  детьми: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Изучение литературы по теме проекта;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Беседы о кристаллах, что такое кристаллы и почему они растут?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Беседы о применении соли в медицине, кулинарии, косметологии;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ОД на тему: «Интересное о кристаллах»;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ОД на тему: «Что мы знаем о соли»;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 Рассматривание иллюстраций: «Как добывали соль раньше»;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Загадывание загадок про соль;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Заучивание пословиц и поговорок о соли;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smtClean="0">
                <a:solidFill>
                  <a:srgbClr val="01365C"/>
                </a:solidFill>
                <a:latin typeface="Cambria" pitchFamily="18" charset="0"/>
              </a:rPr>
              <a:t>Чтение сказок П. Бажова;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260350"/>
            <a:ext cx="8286750" cy="512445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Выращивание кристаллов (кристаллизация соли)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28674" name="Picture 4" descr="P10409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96975"/>
            <a:ext cx="36718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big_gpr5s--vliynie_sahara_na_zdorove_chelove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125538"/>
            <a:ext cx="38131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Sodium_Hydroxid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4149725"/>
            <a:ext cx="388778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P10407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60350"/>
            <a:ext cx="29622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5" descr="P10407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2927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6" descr="P10407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88913"/>
            <a:ext cx="248443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 descr="P10407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781300"/>
            <a:ext cx="30003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P10407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9475" y="2636838"/>
            <a:ext cx="29527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9" descr="P10407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3050" y="2852738"/>
            <a:ext cx="25209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0" descr="P104073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8038" y="4868863"/>
            <a:ext cx="28797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8">
      <a:dk1>
        <a:srgbClr val="4D4D4D"/>
      </a:dk1>
      <a:lt1>
        <a:srgbClr val="FFFFFF"/>
      </a:lt1>
      <a:dk2>
        <a:srgbClr val="4D4D4D"/>
      </a:dk2>
      <a:lt2>
        <a:srgbClr val="036CB7"/>
      </a:lt2>
      <a:accent1>
        <a:srgbClr val="1878BD"/>
      </a:accent1>
      <a:accent2>
        <a:srgbClr val="3E8EC8"/>
      </a:accent2>
      <a:accent3>
        <a:srgbClr val="FFFFFF"/>
      </a:accent3>
      <a:accent4>
        <a:srgbClr val="404040"/>
      </a:accent4>
      <a:accent5>
        <a:srgbClr val="ABBEDB"/>
      </a:accent5>
      <a:accent6>
        <a:srgbClr val="3780B5"/>
      </a:accent6>
      <a:hlink>
        <a:srgbClr val="559CCE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421</TotalTime>
  <Words>411</Words>
  <Application>Microsoft Office PowerPoint</Application>
  <PresentationFormat>Экран (4:3)</PresentationFormat>
  <Paragraphs>70</Paragraphs>
  <Slides>12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Microsoft Sans Serif</vt:lpstr>
      <vt:lpstr>Cambria</vt:lpstr>
      <vt:lpstr>Wingdings</vt:lpstr>
      <vt:lpstr>Cambria Math</vt:lpstr>
      <vt:lpstr>powerpoint-template</vt:lpstr>
      <vt:lpstr>powerpoint-template</vt:lpstr>
      <vt:lpstr>Экспериментальный проект:                    «Волшебные кристаллы» </vt:lpstr>
      <vt:lpstr>Слайд 2</vt:lpstr>
      <vt:lpstr>Актуальность:</vt:lpstr>
      <vt:lpstr>Проблема:</vt:lpstr>
      <vt:lpstr>ЦЕЛЬ ПРОЕКТА:   </vt:lpstr>
      <vt:lpstr>Задачи:</vt:lpstr>
      <vt:lpstr>Пути реализации проекта:</vt:lpstr>
      <vt:lpstr>Слайд 8</vt:lpstr>
      <vt:lpstr>Слайд 9</vt:lpstr>
      <vt:lpstr>Предполагаемый результат проекта:</vt:lpstr>
      <vt:lpstr>Слайд 11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1</cp:lastModifiedBy>
  <cp:revision>65</cp:revision>
  <dcterms:created xsi:type="dcterms:W3CDTF">2015-03-15T17:46:35Z</dcterms:created>
  <dcterms:modified xsi:type="dcterms:W3CDTF">2016-02-23T11:04:15Z</dcterms:modified>
</cp:coreProperties>
</file>