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9" r:id="rId3"/>
    <p:sldId id="279" r:id="rId4"/>
    <p:sldId id="257" r:id="rId5"/>
    <p:sldId id="258" r:id="rId6"/>
    <p:sldId id="259" r:id="rId7"/>
    <p:sldId id="284" r:id="rId8"/>
    <p:sldId id="261" r:id="rId9"/>
    <p:sldId id="283" r:id="rId10"/>
    <p:sldId id="262" r:id="rId11"/>
    <p:sldId id="263" r:id="rId12"/>
    <p:sldId id="282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88" r:id="rId23"/>
    <p:sldId id="28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478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CC3300"/>
    <a:srgbClr val="000000"/>
    <a:srgbClr val="DDDDDD"/>
    <a:srgbClr val="EAEAEA"/>
    <a:srgbClr val="8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orient="horz" pos="247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27320D-D659-4E83-8A7D-645B3E5665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64027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3C7741-A078-4DA5-BD68-8F7274833353}" type="slidenum">
              <a:rPr lang="ru-RU" altLang="ru-RU"/>
              <a:pPr eaLnBrk="1" hangingPunct="1"/>
              <a:t>18</a:t>
            </a:fld>
            <a:endParaRPr lang="ru-RU" altLang="ru-RU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39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7543E-CEC9-4FF2-A3B9-6D83F501035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435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106B-FB64-455F-A2D3-F9AD51DD9B8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54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56AF6-4CF2-49F8-9DFB-4948FB772BB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06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67AB-9FB2-48F3-ADB9-E66409ABBEC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21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F1A2-7E2D-49E2-9197-68D90398076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317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7B780-BDA2-4CFF-A73F-554DE3D34D6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892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0BA4-6068-4AB9-8DBE-9B5BEF225A6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641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405-DCA4-4C6C-8B47-6CF361DB4A9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306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5940-9F71-47F6-BFF4-A9846B1DBDF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64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F84-B420-4967-AF66-6B52C4293E0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38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B230-48EC-425A-BEC9-AB86F0CA45D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25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E7DB-7AEB-4BF2-8CFD-8D58F6F8A19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146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6"/>
          <p:cNvSpPr>
            <a:spLocks noChangeArrowheads="1" noChangeShapeType="1" noTextEdit="1"/>
          </p:cNvSpPr>
          <p:nvPr/>
        </p:nvSpPr>
        <p:spPr bwMode="auto">
          <a:xfrm>
            <a:off x="468313" y="1340768"/>
            <a:ext cx="8424862" cy="244827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8729"/>
              </a:avLst>
            </a:prstTxWarp>
          </a:bodyPr>
          <a:lstStyle/>
          <a:p>
            <a:pPr algn="ctr">
              <a:defRPr/>
            </a:pPr>
            <a:r>
              <a:rPr lang="ru-RU" sz="1200" b="1" kern="10" dirty="0" smtClean="0">
                <a:solidFill>
                  <a:srgbClr val="FF0000"/>
                </a:soli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Book Antiqua"/>
              </a:rPr>
              <a:t>Диагностика кори, краснухи,</a:t>
            </a:r>
            <a:endParaRPr lang="ru-RU" sz="1200" b="1" kern="10" dirty="0">
              <a:solidFill>
                <a:srgbClr val="FF0000"/>
              </a:solidFill>
              <a:effectLst>
                <a:outerShdw dist="107763" dir="18900000" algn="ctr" rotWithShape="0">
                  <a:srgbClr val="868686">
                    <a:alpha val="50000"/>
                  </a:srgbClr>
                </a:outerShdw>
              </a:effectLst>
              <a:latin typeface="Book Antiqua"/>
            </a:endParaRPr>
          </a:p>
          <a:p>
            <a:pPr algn="ctr">
              <a:defRPr/>
            </a:pPr>
            <a:r>
              <a:rPr lang="ru-RU" sz="1200" b="1" kern="10" dirty="0" smtClean="0">
                <a:gradFill rotWithShape="1">
                  <a:gsLst>
                    <a:gs pos="0">
                      <a:srgbClr val="800000"/>
                    </a:gs>
                    <a:gs pos="50000">
                      <a:srgbClr val="FF6600"/>
                    </a:gs>
                    <a:gs pos="100000">
                      <a:srgbClr val="800000"/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Book Antiqua"/>
              </a:rPr>
              <a:t>ветряной оспы, </a:t>
            </a:r>
            <a:endParaRPr lang="ru-RU" sz="1200" b="1" kern="10" dirty="0">
              <a:gradFill rotWithShape="1">
                <a:gsLst>
                  <a:gs pos="0">
                    <a:srgbClr val="800000"/>
                  </a:gs>
                  <a:gs pos="50000">
                    <a:srgbClr val="FF6600"/>
                  </a:gs>
                  <a:gs pos="100000">
                    <a:srgbClr val="800000"/>
                  </a:gs>
                </a:gsLst>
                <a:lin ang="5400000" scaled="1"/>
              </a:gradFill>
              <a:effectLst>
                <a:outerShdw dist="107763" dir="18900000" algn="ctr" rotWithShape="0">
                  <a:srgbClr val="868686">
                    <a:alpha val="50000"/>
                  </a:srgbClr>
                </a:outerShdw>
              </a:effectLst>
              <a:latin typeface="Book Antiqua"/>
            </a:endParaRPr>
          </a:p>
          <a:p>
            <a:pPr algn="ctr">
              <a:defRPr/>
            </a:pPr>
            <a:r>
              <a:rPr lang="ru-RU" sz="1200" b="1" kern="10" dirty="0" smtClean="0">
                <a:gradFill rotWithShape="1">
                  <a:gsLst>
                    <a:gs pos="0">
                      <a:srgbClr val="800000"/>
                    </a:gs>
                    <a:gs pos="50000">
                      <a:srgbClr val="FF6600"/>
                    </a:gs>
                    <a:gs pos="100000">
                      <a:srgbClr val="800000"/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Book Antiqua"/>
              </a:rPr>
              <a:t>эпидемического паротита</a:t>
            </a:r>
            <a:endParaRPr lang="ru-RU" sz="1200" b="1" kern="10" dirty="0">
              <a:gradFill rotWithShape="1">
                <a:gsLst>
                  <a:gs pos="0">
                    <a:srgbClr val="800000"/>
                  </a:gs>
                  <a:gs pos="50000">
                    <a:srgbClr val="FF6600"/>
                  </a:gs>
                  <a:gs pos="100000">
                    <a:srgbClr val="800000"/>
                  </a:gs>
                </a:gsLst>
                <a:lin ang="5400000" scaled="1"/>
              </a:gradFill>
              <a:effectLst>
                <a:outerShdw dist="107763" dir="18900000" algn="ctr" rotWithShape="0">
                  <a:srgbClr val="868686">
                    <a:alpha val="5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2339752" y="5085184"/>
            <a:ext cx="631333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i="1" dirty="0" smtClean="0">
                <a:solidFill>
                  <a:srgbClr val="CC3300"/>
                </a:solidFill>
                <a:latin typeface="Bookman Old Style" panose="02050604050505020204" pitchFamily="18" charset="0"/>
              </a:rPr>
              <a:t>Автор:  преподаватель Кириченко </a:t>
            </a:r>
            <a:r>
              <a:rPr lang="ru-RU" altLang="ru-RU" sz="2000" b="1" i="1" dirty="0">
                <a:solidFill>
                  <a:srgbClr val="CC3300"/>
                </a:solidFill>
                <a:latin typeface="Bookman Old Style" panose="02050604050505020204" pitchFamily="18" charset="0"/>
              </a:rPr>
              <a:t>И.Я.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4149080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C3300"/>
                </a:solidFill>
                <a:latin typeface="Bookman Old Style" panose="02050604050505020204" pitchFamily="18" charset="0"/>
              </a:rPr>
              <a:t>ПМ 01 Диагностическая деятельность</a:t>
            </a:r>
          </a:p>
          <a:p>
            <a:r>
              <a:rPr lang="ru-RU" b="1" i="1" dirty="0" smtClean="0">
                <a:solidFill>
                  <a:srgbClr val="CC3300"/>
                </a:solidFill>
                <a:latin typeface="Bookman Old Style" panose="02050604050505020204" pitchFamily="18" charset="0"/>
              </a:rPr>
              <a:t>Специальность «Лечебное дело»</a:t>
            </a:r>
            <a:endParaRPr lang="ru-RU" b="1" i="1" dirty="0">
              <a:solidFill>
                <a:srgbClr val="CC3300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900113" y="404813"/>
            <a:ext cx="72723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 dirty="0">
                <a:solidFill>
                  <a:srgbClr val="A50021"/>
                </a:solidFill>
                <a:latin typeface="Bookman Old Style" panose="02050604050505020204" pitchFamily="18" charset="0"/>
              </a:rPr>
              <a:t>Период пигментации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1331640" y="1166814"/>
            <a:ext cx="745517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</a:rPr>
              <a:t>На месте сыпи пигментные пятна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</a:rPr>
              <a:t>Отрубевидное шелушение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</a:rPr>
              <a:t>Исчезновение катаральных явлений</a:t>
            </a:r>
          </a:p>
        </p:txBody>
      </p:sp>
      <p:sp>
        <p:nvSpPr>
          <p:cNvPr id="11269" name="Text Box 10"/>
          <p:cNvSpPr txBox="1">
            <a:spLocks noChangeArrowheads="1"/>
          </p:cNvSpPr>
          <p:nvPr/>
        </p:nvSpPr>
        <p:spPr bwMode="auto">
          <a:xfrm>
            <a:off x="1187625" y="4701944"/>
            <a:ext cx="7629834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1.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> Пневмония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2.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800" b="1" dirty="0" err="1" smtClean="0">
                <a:latin typeface="Times New Roman" panose="02020603050405020304" pitchFamily="18" charset="0"/>
              </a:rPr>
              <a:t>Стенозирующий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> ларинготрахеит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8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3</a:t>
            </a:r>
            <a:r>
              <a:rPr lang="ru-RU" alt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> Менингит, энцефалит</a:t>
            </a:r>
            <a:endParaRPr lang="ru-RU" alt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3573016"/>
            <a:ext cx="4208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A50021"/>
                </a:solidFill>
                <a:latin typeface="Bookman Old Style" panose="02050604050505020204" pitchFamily="18" charset="0"/>
              </a:rPr>
              <a:t>Осложнения </a:t>
            </a:r>
            <a:endParaRPr lang="ru-RU" sz="4400" b="1" dirty="0">
              <a:solidFill>
                <a:srgbClr val="A50021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68313" y="1187450"/>
            <a:ext cx="8280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A50021"/>
                </a:solidFill>
                <a:latin typeface="Bookman Old Style" panose="02050604050505020204" pitchFamily="18" charset="0"/>
              </a:rPr>
              <a:t>Острое инфекционное заболевание вирусной этиологии</a:t>
            </a:r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828675" y="2708275"/>
            <a:ext cx="2895600" cy="495300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Приобретённое</a:t>
            </a:r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5160963" y="2708275"/>
            <a:ext cx="3276600" cy="495300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 Врождённое</a:t>
            </a:r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755650" y="3500438"/>
            <a:ext cx="302418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600" b="1" i="1">
                <a:latin typeface="Times New Roman" panose="02020603050405020304" pitchFamily="18" charset="0"/>
              </a:rPr>
              <a:t>характеризуется</a:t>
            </a:r>
          </a:p>
        </p:txBody>
      </p:sp>
      <p:sp>
        <p:nvSpPr>
          <p:cNvPr id="12294" name="Text Box 10"/>
          <p:cNvSpPr txBox="1">
            <a:spLocks noChangeArrowheads="1"/>
          </p:cNvSpPr>
          <p:nvPr/>
        </p:nvSpPr>
        <p:spPr bwMode="auto">
          <a:xfrm>
            <a:off x="215900" y="4365625"/>
            <a:ext cx="4211638" cy="2043113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7550" indent="-7175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 Мелкопятнистой сыпью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 Увеличением лимфоузлов</a:t>
            </a:r>
          </a:p>
        </p:txBody>
      </p:sp>
      <p:sp>
        <p:nvSpPr>
          <p:cNvPr id="12295" name="Text Box 12"/>
          <p:cNvSpPr txBox="1">
            <a:spLocks noChangeArrowheads="1"/>
          </p:cNvSpPr>
          <p:nvPr/>
        </p:nvSpPr>
        <p:spPr bwMode="auto">
          <a:xfrm>
            <a:off x="5016500" y="3573463"/>
            <a:ext cx="365918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600" b="1" i="1">
                <a:latin typeface="Times New Roman" panose="02020603050405020304" pitchFamily="18" charset="0"/>
              </a:rPr>
              <a:t>проявляется в виде</a:t>
            </a:r>
          </a:p>
        </p:txBody>
      </p:sp>
      <p:sp>
        <p:nvSpPr>
          <p:cNvPr id="12296" name="Text Box 13"/>
          <p:cNvSpPr txBox="1">
            <a:spLocks noChangeArrowheads="1"/>
          </p:cNvSpPr>
          <p:nvPr/>
        </p:nvSpPr>
        <p:spPr bwMode="auto">
          <a:xfrm>
            <a:off x="4718050" y="4365625"/>
            <a:ext cx="4102100" cy="2043113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7550" indent="-7175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 Эмбриопатии (глухота, пороки сердца)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 Фетопатии</a:t>
            </a:r>
          </a:p>
        </p:txBody>
      </p:sp>
      <p:grpSp>
        <p:nvGrpSpPr>
          <p:cNvPr id="12297" name="Group 21"/>
          <p:cNvGrpSpPr>
            <a:grpSpLocks/>
          </p:cNvGrpSpPr>
          <p:nvPr/>
        </p:nvGrpSpPr>
        <p:grpSpPr bwMode="auto">
          <a:xfrm>
            <a:off x="2195513" y="115888"/>
            <a:ext cx="4752975" cy="935037"/>
            <a:chOff x="1383" y="73"/>
            <a:chExt cx="2994" cy="589"/>
          </a:xfrm>
        </p:grpSpPr>
        <p:sp>
          <p:nvSpPr>
            <p:cNvPr id="12300" name="Rectangle 16" descr="Пергамент"/>
            <p:cNvSpPr>
              <a:spLocks noChangeArrowheads="1"/>
            </p:cNvSpPr>
            <p:nvPr/>
          </p:nvSpPr>
          <p:spPr bwMode="auto">
            <a:xfrm>
              <a:off x="1746" y="73"/>
              <a:ext cx="2268" cy="589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38100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301" name="Text Box 15"/>
            <p:cNvSpPr txBox="1">
              <a:spLocks noChangeArrowheads="1"/>
            </p:cNvSpPr>
            <p:nvPr/>
          </p:nvSpPr>
          <p:spPr bwMode="auto">
            <a:xfrm>
              <a:off x="1383" y="164"/>
              <a:ext cx="299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sz="4000" b="1">
                  <a:solidFill>
                    <a:srgbClr val="003399"/>
                  </a:solidFill>
                  <a:latin typeface="Bookman Old Style" panose="02050604050505020204" pitchFamily="18" charset="0"/>
                </a:rPr>
                <a:t>КРАСНУХА </a:t>
              </a:r>
            </a:p>
          </p:txBody>
        </p:sp>
      </p:grpSp>
      <p:sp>
        <p:nvSpPr>
          <p:cNvPr id="12298" name="Line 17"/>
          <p:cNvSpPr>
            <a:spLocks noChangeShapeType="1"/>
          </p:cNvSpPr>
          <p:nvPr/>
        </p:nvSpPr>
        <p:spPr bwMode="auto">
          <a:xfrm flipH="1">
            <a:off x="7092950" y="1773238"/>
            <a:ext cx="0" cy="825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Line 20"/>
          <p:cNvSpPr>
            <a:spLocks noChangeShapeType="1"/>
          </p:cNvSpPr>
          <p:nvPr/>
        </p:nvSpPr>
        <p:spPr bwMode="auto">
          <a:xfrm flipH="1">
            <a:off x="2051050" y="1773238"/>
            <a:ext cx="0" cy="825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0375" y="260350"/>
            <a:ext cx="82153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Эпидемиология краснухи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7950" y="1684338"/>
            <a:ext cx="3397250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Источник инфекции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7950" y="3627438"/>
            <a:ext cx="3406775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Механизм передачи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07950" y="5589588"/>
            <a:ext cx="3333750" cy="495300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Восприимчивость</a:t>
            </a:r>
          </a:p>
        </p:txBody>
      </p:sp>
      <p:sp>
        <p:nvSpPr>
          <p:cNvPr id="13318" name="Line 7"/>
          <p:cNvSpPr>
            <a:spLocks noChangeShapeType="1"/>
          </p:cNvSpPr>
          <p:nvPr/>
        </p:nvSpPr>
        <p:spPr bwMode="auto">
          <a:xfrm flipV="1">
            <a:off x="3563938" y="5827713"/>
            <a:ext cx="50323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Text Box 11"/>
          <p:cNvSpPr txBox="1">
            <a:spLocks noChangeArrowheads="1"/>
          </p:cNvSpPr>
          <p:nvPr/>
        </p:nvSpPr>
        <p:spPr bwMode="auto">
          <a:xfrm>
            <a:off x="4140200" y="1320800"/>
            <a:ext cx="4768850" cy="1957388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Больные</a:t>
            </a:r>
          </a:p>
          <a:p>
            <a:pPr eaLnBrk="1" hangingPunct="1">
              <a:spcBef>
                <a:spcPct val="3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Носители </a:t>
            </a:r>
            <a:r>
              <a:rPr lang="ru-RU" altLang="ru-RU" sz="2800" b="1">
                <a:latin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altLang="ru-RU" sz="2800" b="1">
                <a:latin typeface="Times New Roman" panose="02020603050405020304" pitchFamily="18" charset="0"/>
              </a:rPr>
              <a:t> дети с врожденной краснухой до 1,5 лет</a:t>
            </a:r>
          </a:p>
        </p:txBody>
      </p:sp>
      <p:sp>
        <p:nvSpPr>
          <p:cNvPr id="13320" name="Text Box 12"/>
          <p:cNvSpPr txBox="1">
            <a:spLocks noChangeArrowheads="1"/>
          </p:cNvSpPr>
          <p:nvPr/>
        </p:nvSpPr>
        <p:spPr bwMode="auto">
          <a:xfrm>
            <a:off x="4138613" y="3479800"/>
            <a:ext cx="4716462" cy="1616075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Аэрозольный (воздушно-капельный)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Трансплацентарный</a:t>
            </a:r>
          </a:p>
        </p:txBody>
      </p:sp>
      <p:sp>
        <p:nvSpPr>
          <p:cNvPr id="13321" name="Text Box 13"/>
          <p:cNvSpPr txBox="1">
            <a:spLocks noChangeArrowheads="1"/>
          </p:cNvSpPr>
          <p:nvPr/>
        </p:nvSpPr>
        <p:spPr bwMode="auto">
          <a:xfrm>
            <a:off x="4138613" y="5626100"/>
            <a:ext cx="4702175" cy="547688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Высокая</a:t>
            </a:r>
          </a:p>
        </p:txBody>
      </p:sp>
      <p:sp>
        <p:nvSpPr>
          <p:cNvPr id="13322" name="Line 14"/>
          <p:cNvSpPr>
            <a:spLocks noChangeShapeType="1"/>
          </p:cNvSpPr>
          <p:nvPr/>
        </p:nvSpPr>
        <p:spPr bwMode="auto">
          <a:xfrm flipV="1">
            <a:off x="3563938" y="4149725"/>
            <a:ext cx="50323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3" name="Line 15"/>
          <p:cNvSpPr>
            <a:spLocks noChangeShapeType="1"/>
          </p:cNvSpPr>
          <p:nvPr/>
        </p:nvSpPr>
        <p:spPr bwMode="auto">
          <a:xfrm flipV="1">
            <a:off x="3563938" y="2133600"/>
            <a:ext cx="50323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Line 16"/>
          <p:cNvSpPr>
            <a:spLocks noChangeShapeType="1"/>
          </p:cNvSpPr>
          <p:nvPr/>
        </p:nvSpPr>
        <p:spPr bwMode="auto">
          <a:xfrm>
            <a:off x="1908175" y="2565400"/>
            <a:ext cx="0" cy="10080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5" name="Line 17"/>
          <p:cNvSpPr>
            <a:spLocks noChangeShapeType="1"/>
          </p:cNvSpPr>
          <p:nvPr/>
        </p:nvSpPr>
        <p:spPr bwMode="auto">
          <a:xfrm>
            <a:off x="1908175" y="4508500"/>
            <a:ext cx="0" cy="10080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0850" y="260350"/>
            <a:ext cx="81534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Периоды приобретённой краснухи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132138" y="1484313"/>
            <a:ext cx="3313112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Инкубационный</a:t>
            </a:r>
            <a:b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</a:br>
            <a:r>
              <a:rPr lang="ru-RU" altLang="ru-RU" sz="2400" b="1">
                <a:latin typeface="Bookman Old Style" panose="02050604050505020204" pitchFamily="18" charset="0"/>
              </a:rPr>
              <a:t>11-23 дня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7950" y="2565400"/>
            <a:ext cx="3048000" cy="1773238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Продромальный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От нескольких часов до 3-х суток 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795588" y="3644900"/>
            <a:ext cx="2087562" cy="2138363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Разгара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Сыпь держится до 4-х дней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427538" y="5084763"/>
            <a:ext cx="4537075" cy="1408112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Реконвалесценции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Лимфоаденопатия сохраняется до 2-3-х нед.</a:t>
            </a:r>
          </a:p>
        </p:txBody>
      </p:sp>
      <p:sp>
        <p:nvSpPr>
          <p:cNvPr id="14343" name="Freeform 9"/>
          <p:cNvSpPr>
            <a:spLocks/>
          </p:cNvSpPr>
          <p:nvPr/>
        </p:nvSpPr>
        <p:spPr bwMode="auto">
          <a:xfrm>
            <a:off x="3203575" y="3068638"/>
            <a:ext cx="647700" cy="576262"/>
          </a:xfrm>
          <a:custGeom>
            <a:avLst/>
            <a:gdLst>
              <a:gd name="T0" fmla="*/ 0 w 635"/>
              <a:gd name="T1" fmla="*/ 0 h 590"/>
              <a:gd name="T2" fmla="*/ 2147483647 w 635"/>
              <a:gd name="T3" fmla="*/ 2147483647 h 590"/>
              <a:gd name="T4" fmla="*/ 2147483647 w 635"/>
              <a:gd name="T5" fmla="*/ 2147483647 h 59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35" h="590">
                <a:moveTo>
                  <a:pt x="0" y="0"/>
                </a:moveTo>
                <a:cubicBezTo>
                  <a:pt x="196" y="19"/>
                  <a:pt x="393" y="38"/>
                  <a:pt x="499" y="136"/>
                </a:cubicBezTo>
                <a:cubicBezTo>
                  <a:pt x="605" y="234"/>
                  <a:pt x="612" y="514"/>
                  <a:pt x="635" y="59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Freeform 10"/>
          <p:cNvSpPr>
            <a:spLocks/>
          </p:cNvSpPr>
          <p:nvPr/>
        </p:nvSpPr>
        <p:spPr bwMode="auto">
          <a:xfrm>
            <a:off x="4932363" y="4508500"/>
            <a:ext cx="647700" cy="576263"/>
          </a:xfrm>
          <a:custGeom>
            <a:avLst/>
            <a:gdLst>
              <a:gd name="T0" fmla="*/ 0 w 635"/>
              <a:gd name="T1" fmla="*/ 0 h 590"/>
              <a:gd name="T2" fmla="*/ 2147483647 w 635"/>
              <a:gd name="T3" fmla="*/ 2147483647 h 590"/>
              <a:gd name="T4" fmla="*/ 2147483647 w 635"/>
              <a:gd name="T5" fmla="*/ 2147483647 h 59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35" h="590">
                <a:moveTo>
                  <a:pt x="0" y="0"/>
                </a:moveTo>
                <a:cubicBezTo>
                  <a:pt x="196" y="19"/>
                  <a:pt x="393" y="38"/>
                  <a:pt x="499" y="136"/>
                </a:cubicBezTo>
                <a:cubicBezTo>
                  <a:pt x="605" y="234"/>
                  <a:pt x="612" y="514"/>
                  <a:pt x="635" y="59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81075"/>
            <a:ext cx="575945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044575" y="5805488"/>
            <a:ext cx="6696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>
                <a:latin typeface="Times New Roman" panose="02020603050405020304" pitchFamily="18" charset="0"/>
              </a:rPr>
              <a:t>Краснуха. Мелкопятнистая сыпь на туловище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5288" y="3721100"/>
            <a:ext cx="8208962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7550" indent="-7175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Симптомами интоксикации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Поражением слюнных желез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Реже поражением других железистых органов и нервной системы</a:t>
            </a:r>
          </a:p>
        </p:txBody>
      </p:sp>
      <p:grpSp>
        <p:nvGrpSpPr>
          <p:cNvPr id="16387" name="Group 6"/>
          <p:cNvGrpSpPr>
            <a:grpSpLocks/>
          </p:cNvGrpSpPr>
          <p:nvPr/>
        </p:nvGrpSpPr>
        <p:grpSpPr bwMode="auto">
          <a:xfrm>
            <a:off x="323850" y="404813"/>
            <a:ext cx="8424863" cy="1889125"/>
            <a:chOff x="204" y="255"/>
            <a:chExt cx="5307" cy="1190"/>
          </a:xfrm>
        </p:grpSpPr>
        <p:sp>
          <p:nvSpPr>
            <p:cNvPr id="16389" name="Rectangle 5" descr="Пергамент"/>
            <p:cNvSpPr>
              <a:spLocks noChangeArrowheads="1"/>
            </p:cNvSpPr>
            <p:nvPr/>
          </p:nvSpPr>
          <p:spPr bwMode="auto">
            <a:xfrm>
              <a:off x="204" y="255"/>
              <a:ext cx="5307" cy="544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38100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0" name="Text Box 3"/>
            <p:cNvSpPr txBox="1">
              <a:spLocks noChangeArrowheads="1"/>
            </p:cNvSpPr>
            <p:nvPr/>
          </p:nvSpPr>
          <p:spPr bwMode="auto">
            <a:xfrm>
              <a:off x="249" y="388"/>
              <a:ext cx="5216" cy="10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ru-RU" altLang="ru-RU" sz="4000" b="1">
                  <a:solidFill>
                    <a:srgbClr val="003399"/>
                  </a:solidFill>
                  <a:latin typeface="Bookman Old Style" panose="02050604050505020204" pitchFamily="18" charset="0"/>
                </a:rPr>
                <a:t>ЭПИДЕМИЧЕСКИЙ ПАРОТИТ</a:t>
              </a:r>
            </a:p>
            <a:p>
              <a:pPr algn="ctr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ru-RU" altLang="ru-RU" sz="4000" b="1">
                  <a:solidFill>
                    <a:srgbClr val="003399"/>
                  </a:solidFill>
                  <a:latin typeface="Bookman Old Style" panose="02050604050505020204" pitchFamily="18" charset="0"/>
                </a:rPr>
                <a:t>(паротитная инфекция, свинка)</a:t>
              </a:r>
            </a:p>
          </p:txBody>
        </p:sp>
      </p:grp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50825" y="2420938"/>
            <a:ext cx="85693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A50021"/>
                </a:solidFill>
                <a:latin typeface="Bookman Old Style" panose="02050604050505020204" pitchFamily="18" charset="0"/>
              </a:rPr>
              <a:t>Острое инфекционное заболевание вирусной этиологии, характеризующееся: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850" y="185738"/>
            <a:ext cx="8424863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Эпидемиология паротитной инфекции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7950" y="1700213"/>
            <a:ext cx="3390900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Источник инфекции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07950" y="3519488"/>
            <a:ext cx="3403600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Механизм передачи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07950" y="5903913"/>
            <a:ext cx="3387725" cy="495300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Восприимчивость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4211638" y="1712913"/>
            <a:ext cx="4695825" cy="97472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</a:rPr>
              <a:t>Больной человек до 9 дня болезни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4211638" y="2940050"/>
            <a:ext cx="4665662" cy="2638425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Аэрозольный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Контактно-бытовой (через предметы инфицированные слюной)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Трансплацентарный (редко)</a:t>
            </a: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4211638" y="5967413"/>
            <a:ext cx="4675187" cy="54768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</a:rPr>
              <a:t>85 %</a:t>
            </a:r>
          </a:p>
        </p:txBody>
      </p:sp>
      <p:sp>
        <p:nvSpPr>
          <p:cNvPr id="17417" name="Line 11"/>
          <p:cNvSpPr>
            <a:spLocks noChangeShapeType="1"/>
          </p:cNvSpPr>
          <p:nvPr/>
        </p:nvSpPr>
        <p:spPr bwMode="auto">
          <a:xfrm>
            <a:off x="1835150" y="2727325"/>
            <a:ext cx="0" cy="7191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8" name="Line 14"/>
          <p:cNvSpPr>
            <a:spLocks noChangeShapeType="1"/>
          </p:cNvSpPr>
          <p:nvPr/>
        </p:nvSpPr>
        <p:spPr bwMode="auto">
          <a:xfrm>
            <a:off x="3565525" y="2122488"/>
            <a:ext cx="50323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9" name="Line 18"/>
          <p:cNvSpPr>
            <a:spLocks noChangeShapeType="1"/>
          </p:cNvSpPr>
          <p:nvPr/>
        </p:nvSpPr>
        <p:spPr bwMode="auto">
          <a:xfrm>
            <a:off x="1835150" y="4597400"/>
            <a:ext cx="0" cy="117951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0" name="Line 19"/>
          <p:cNvSpPr>
            <a:spLocks noChangeShapeType="1"/>
          </p:cNvSpPr>
          <p:nvPr/>
        </p:nvSpPr>
        <p:spPr bwMode="auto">
          <a:xfrm>
            <a:off x="3565525" y="3951288"/>
            <a:ext cx="50323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1" name="Line 20"/>
          <p:cNvSpPr>
            <a:spLocks noChangeShapeType="1"/>
          </p:cNvSpPr>
          <p:nvPr/>
        </p:nvSpPr>
        <p:spPr bwMode="auto">
          <a:xfrm>
            <a:off x="3565525" y="6183313"/>
            <a:ext cx="50323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7681912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Основные клинические проявления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476375" y="2740025"/>
            <a:ext cx="5327874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8288" indent="-2682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altLang="ru-RU" sz="2800" b="1" dirty="0">
                <a:latin typeface="Times New Roman" panose="02020603050405020304" pitchFamily="18" charset="0"/>
              </a:rPr>
              <a:t> околоушных (паротит)</a:t>
            </a:r>
          </a:p>
          <a:p>
            <a:pPr eaLnBrk="1" hangingPunct="1"/>
            <a:r>
              <a:rPr lang="ru-RU" altLang="ru-RU" sz="2800" b="1" dirty="0">
                <a:latin typeface="Times New Roman" panose="02020603050405020304" pitchFamily="18" charset="0"/>
                <a:sym typeface="Symbol" panose="05050102010706020507" pitchFamily="18" charset="2"/>
              </a:rPr>
              <a:t>–</a:t>
            </a:r>
            <a:r>
              <a:rPr lang="ru-RU" altLang="ru-RU" sz="2800" b="1" dirty="0">
                <a:latin typeface="Times New Roman" panose="02020603050405020304" pitchFamily="18" charset="0"/>
              </a:rPr>
              <a:t> подчелюстных (</a:t>
            </a:r>
            <a:r>
              <a:rPr lang="ru-RU" altLang="ru-RU" sz="2800" b="1" dirty="0" err="1">
                <a:latin typeface="Times New Roman" panose="02020603050405020304" pitchFamily="18" charset="0"/>
              </a:rPr>
              <a:t>субмаксиллит</a:t>
            </a:r>
            <a:r>
              <a:rPr lang="ru-RU" altLang="ru-RU" sz="2800" b="1" dirty="0">
                <a:latin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ru-RU" altLang="ru-RU" sz="2800" b="1" dirty="0">
                <a:latin typeface="Times New Roman" panose="02020603050405020304" pitchFamily="18" charset="0"/>
                <a:sym typeface="Symbol" panose="05050102010706020507" pitchFamily="18" charset="2"/>
              </a:rPr>
              <a:t>– </a:t>
            </a:r>
            <a:r>
              <a:rPr lang="ru-RU" altLang="ru-RU" sz="2800" b="1" dirty="0">
                <a:latin typeface="Times New Roman" panose="02020603050405020304" pitchFamily="18" charset="0"/>
              </a:rPr>
              <a:t>подъязычных (</a:t>
            </a:r>
            <a:r>
              <a:rPr lang="ru-RU" altLang="ru-RU" sz="2800" b="1" dirty="0" err="1">
                <a:latin typeface="Times New Roman" panose="02020603050405020304" pitchFamily="18" charset="0"/>
              </a:rPr>
              <a:t>сублингвит</a:t>
            </a:r>
            <a:r>
              <a:rPr lang="ru-RU" altLang="ru-RU" sz="2800" b="1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1476375" y="5116513"/>
            <a:ext cx="396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000">
                <a:latin typeface="Times New Roman" panose="02020603050405020304" pitchFamily="18" charset="0"/>
              </a:rPr>
              <a:t>-</a:t>
            </a:r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1477252" y="4906082"/>
            <a:ext cx="4535488" cy="142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 startAt="2"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Орхит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 startAt="2"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Панкреатит</a:t>
            </a:r>
            <a:endParaRPr lang="ru-RU" altLang="ru-RU" sz="2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 startAt="2"/>
            </a:pPr>
            <a:r>
              <a:rPr lang="ru-RU" altLang="ru-RU" sz="2800" b="1" dirty="0">
                <a:latin typeface="Times New Roman" panose="02020603050405020304" pitchFamily="18" charset="0"/>
              </a:rPr>
              <a:t>Серозный менингит</a:t>
            </a:r>
          </a:p>
        </p:txBody>
      </p:sp>
      <p:sp>
        <p:nvSpPr>
          <p:cNvPr id="18438" name="Text Box 11"/>
          <p:cNvSpPr txBox="1">
            <a:spLocks noChangeArrowheads="1"/>
          </p:cNvSpPr>
          <p:nvPr/>
        </p:nvSpPr>
        <p:spPr bwMode="auto">
          <a:xfrm>
            <a:off x="1259633" y="1988841"/>
            <a:ext cx="5904756" cy="39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</a:rPr>
              <a:t>Воспаление слюнных желез: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9" y="1988840"/>
            <a:ext cx="1874279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2625" y="3575050"/>
            <a:ext cx="8066088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7550" indent="-7175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умеренной лихорадкой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появлением на коже и слизистых оболочках мелких пузырьков с прозрачным содержимым</a:t>
            </a:r>
          </a:p>
        </p:txBody>
      </p:sp>
      <p:grpSp>
        <p:nvGrpSpPr>
          <p:cNvPr id="20483" name="Group 6"/>
          <p:cNvGrpSpPr>
            <a:grpSpLocks/>
          </p:cNvGrpSpPr>
          <p:nvPr/>
        </p:nvGrpSpPr>
        <p:grpSpPr bwMode="auto">
          <a:xfrm>
            <a:off x="1258888" y="549275"/>
            <a:ext cx="5905500" cy="935038"/>
            <a:chOff x="793" y="346"/>
            <a:chExt cx="3720" cy="589"/>
          </a:xfrm>
        </p:grpSpPr>
        <p:sp>
          <p:nvSpPr>
            <p:cNvPr id="20485" name="Rectangle 5" descr="Пергамент"/>
            <p:cNvSpPr>
              <a:spLocks noChangeArrowheads="1"/>
            </p:cNvSpPr>
            <p:nvPr/>
          </p:nvSpPr>
          <p:spPr bwMode="auto">
            <a:xfrm>
              <a:off x="930" y="346"/>
              <a:ext cx="3402" cy="589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38100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86" name="Text Box 3"/>
            <p:cNvSpPr txBox="1">
              <a:spLocks noChangeArrowheads="1"/>
            </p:cNvSpPr>
            <p:nvPr/>
          </p:nvSpPr>
          <p:spPr bwMode="auto">
            <a:xfrm>
              <a:off x="793" y="518"/>
              <a:ext cx="372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ru-RU" altLang="ru-RU" sz="4000" b="1">
                  <a:solidFill>
                    <a:srgbClr val="003399"/>
                  </a:solidFill>
                  <a:latin typeface="Bookman Old Style" panose="02050604050505020204" pitchFamily="18" charset="0"/>
                </a:rPr>
                <a:t>ВЕТРЯНАЯ ОСПА </a:t>
              </a:r>
              <a:endParaRPr lang="ru-RU" altLang="ru-RU" sz="4000" b="1">
                <a:solidFill>
                  <a:srgbClr val="003399"/>
                </a:solidFill>
                <a:latin typeface="Bookman Old Style" panose="020506040505050202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07950" y="1906588"/>
            <a:ext cx="8712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A50021"/>
                </a:solidFill>
                <a:latin typeface="Bookman Old Style" panose="02050604050505020204" pitchFamily="18" charset="0"/>
              </a:rPr>
              <a:t>острое инфекционное заболевание вирусной этиологии, характеризующееся: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 sz="2400">
              <a:latin typeface="Times New Roman" panose="02020603050405020304" pitchFamily="18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533400" y="455613"/>
            <a:ext cx="80772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Эпидемиология ветряной оспы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107950" y="2203450"/>
            <a:ext cx="3424238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Источник инфекции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107950" y="4005263"/>
            <a:ext cx="3422650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Механизм передачи</a:t>
            </a:r>
          </a:p>
        </p:txBody>
      </p:sp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107950" y="5445125"/>
            <a:ext cx="3405188" cy="495300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Восприимчивость</a:t>
            </a: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3635375" y="5734050"/>
            <a:ext cx="50482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4211638" y="1673225"/>
            <a:ext cx="4681537" cy="2043113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8775" indent="-3587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</a:rPr>
              <a:t>1. Больной ветряной оспой</a:t>
            </a:r>
          </a:p>
          <a:p>
            <a:pPr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</a:rPr>
              <a:t> 2. Больной опоясывающим лишаем </a:t>
            </a:r>
            <a:r>
              <a:rPr lang="en-US" altLang="ru-RU" sz="2800" b="1">
                <a:latin typeface="Times New Roman" panose="02020603050405020304" pitchFamily="18" charset="0"/>
              </a:rPr>
              <a:t>(herpes zostez)</a:t>
            </a:r>
            <a:endParaRPr lang="ru-RU" altLang="ru-RU" sz="2800" b="1">
              <a:latin typeface="Times New Roman" panose="02020603050405020304" pitchFamily="18" charset="0"/>
            </a:endParaRPr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4211638" y="3860800"/>
            <a:ext cx="4679950" cy="1189038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8775" indent="-3587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</a:rPr>
              <a:t>1. Аэрозольный</a:t>
            </a:r>
          </a:p>
          <a:p>
            <a:pPr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</a:rPr>
              <a:t>2.Трансплацентарный</a:t>
            </a:r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4211638" y="5445125"/>
            <a:ext cx="4664075" cy="547688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8775" indent="-3587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</a:rPr>
              <a:t>Очень высокая</a:t>
            </a:r>
          </a:p>
        </p:txBody>
      </p:sp>
      <p:sp>
        <p:nvSpPr>
          <p:cNvPr id="21515" name="Line 14"/>
          <p:cNvSpPr>
            <a:spLocks noChangeShapeType="1"/>
          </p:cNvSpPr>
          <p:nvPr/>
        </p:nvSpPr>
        <p:spPr bwMode="auto">
          <a:xfrm flipH="1">
            <a:off x="1757363" y="4868863"/>
            <a:ext cx="6350" cy="5461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6" name="Line 15"/>
          <p:cNvSpPr>
            <a:spLocks noChangeShapeType="1"/>
          </p:cNvSpPr>
          <p:nvPr/>
        </p:nvSpPr>
        <p:spPr bwMode="auto">
          <a:xfrm>
            <a:off x="1763713" y="3068638"/>
            <a:ext cx="0" cy="9350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7" name="Line 16"/>
          <p:cNvSpPr>
            <a:spLocks noChangeShapeType="1"/>
          </p:cNvSpPr>
          <p:nvPr/>
        </p:nvSpPr>
        <p:spPr bwMode="auto">
          <a:xfrm>
            <a:off x="3635375" y="4437063"/>
            <a:ext cx="50482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8" name="Line 17"/>
          <p:cNvSpPr>
            <a:spLocks noChangeShapeType="1"/>
          </p:cNvSpPr>
          <p:nvPr/>
        </p:nvSpPr>
        <p:spPr bwMode="auto">
          <a:xfrm>
            <a:off x="3635375" y="2708275"/>
            <a:ext cx="50482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A50021"/>
                </a:solidFill>
                <a:latin typeface="Bookman Old Style" panose="02050604050505020204" pitchFamily="18" charset="0"/>
              </a:rPr>
              <a:t>ПЛАН ЛЕКЦИИ</a:t>
            </a:r>
            <a:endParaRPr lang="ru-RU" b="1" dirty="0">
              <a:solidFill>
                <a:srgbClr val="A5002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Корь. Этиология, эпидемиология, периоды кори, клиника, осложнения.</a:t>
            </a:r>
          </a:p>
          <a:p>
            <a:pPr marL="342900" lvl="0" indent="-34290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Краснуха. Этиология, эпидемиология, клиника, осложнения</a:t>
            </a:r>
            <a:r>
              <a:rPr lang="ru-RU" altLang="ru-RU" sz="2400" b="1" ker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диагностика.</a:t>
            </a:r>
            <a:endParaRPr lang="ru-RU" altLang="ru-R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Эпидемический паротит. Этиология, патогенез, клиника, диагностика, осложнения. </a:t>
            </a:r>
          </a:p>
          <a:p>
            <a:pPr marL="342900" lvl="0" indent="-34290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Ветряная оспа. Этиология, патогенез, клиника, диагностика, осложнения. </a:t>
            </a:r>
          </a:p>
          <a:p>
            <a:pPr marL="342900" lvl="0" indent="-34290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Дифференциальная диагностика заболеваний.</a:t>
            </a:r>
          </a:p>
        </p:txBody>
      </p:sp>
    </p:spTree>
    <p:extLst>
      <p:ext uri="{BB962C8B-B14F-4D97-AF65-F5344CB8AC3E}">
        <p14:creationId xmlns:p14="http://schemas.microsoft.com/office/powerpoint/2010/main" val="1504426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042988" y="260350"/>
            <a:ext cx="71628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Характеристика ветряночной сыпи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042988" y="1878013"/>
            <a:ext cx="6992937" cy="428625"/>
          </a:xfrm>
          <a:prstGeom prst="rect">
            <a:avLst/>
          </a:prstGeom>
          <a:solidFill>
            <a:srgbClr val="FFFFCC"/>
          </a:solidFill>
          <a:ln w="38100" algn="ctr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  <a:buClr>
                <a:srgbClr val="800000"/>
              </a:buClr>
              <a:buSzPct val="120000"/>
            </a:pPr>
            <a:r>
              <a:rPr lang="ru-RU" altLang="ru-RU" sz="2800" b="1">
                <a:latin typeface="Times New Roman" panose="02020603050405020304" pitchFamily="18" charset="0"/>
              </a:rPr>
              <a:t>Последовательное развитие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132138" y="2382838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latin typeface="Bookman Old Style" panose="02050604050505020204" pitchFamily="18" charset="0"/>
              </a:rPr>
              <a:t>а)</a:t>
            </a:r>
            <a:r>
              <a:rPr lang="ru-RU" altLang="ru-RU" sz="2400">
                <a:latin typeface="Bookman Old Style" panose="02050604050505020204" pitchFamily="18" charset="0"/>
              </a:rPr>
              <a:t> </a:t>
            </a:r>
            <a:r>
              <a:rPr lang="ru-RU" altLang="ru-RU" sz="2400" b="1" i="1">
                <a:latin typeface="Times New Roman" panose="02020603050405020304" pitchFamily="18" charset="0"/>
              </a:rPr>
              <a:t>на коже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50813" y="3101975"/>
            <a:ext cx="2209800" cy="750888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Макула </a:t>
            </a:r>
          </a:p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(пятнышко)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814638" y="3101975"/>
            <a:ext cx="1600200" cy="750888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Папула</a:t>
            </a:r>
          </a:p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(узелок)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830763" y="3101975"/>
            <a:ext cx="1878012" cy="750888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Везикула</a:t>
            </a:r>
          </a:p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(пузырек)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7135813" y="3213100"/>
            <a:ext cx="1828800" cy="385763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Корочка</a:t>
            </a:r>
          </a:p>
        </p:txBody>
      </p:sp>
      <p:sp>
        <p:nvSpPr>
          <p:cNvPr id="22537" name="Text Box 12"/>
          <p:cNvSpPr txBox="1">
            <a:spLocks noChangeArrowheads="1"/>
          </p:cNvSpPr>
          <p:nvPr/>
        </p:nvSpPr>
        <p:spPr bwMode="auto">
          <a:xfrm>
            <a:off x="2555875" y="4221163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latin typeface="Bookman Old Style" panose="02050604050505020204" pitchFamily="18" charset="0"/>
              </a:rPr>
              <a:t>б)</a:t>
            </a:r>
            <a:r>
              <a:rPr lang="ru-RU" altLang="ru-RU" sz="2400">
                <a:latin typeface="Bookman Old Style" panose="02050604050505020204" pitchFamily="18" charset="0"/>
              </a:rPr>
              <a:t> </a:t>
            </a:r>
            <a:r>
              <a:rPr lang="ru-RU" altLang="ru-RU" sz="2400" b="1" i="1">
                <a:latin typeface="Times New Roman" panose="02020603050405020304" pitchFamily="18" charset="0"/>
              </a:rPr>
              <a:t>на слизистых:</a:t>
            </a:r>
          </a:p>
        </p:txBody>
      </p:sp>
      <p:sp>
        <p:nvSpPr>
          <p:cNvPr id="22538" name="Text Box 13"/>
          <p:cNvSpPr txBox="1">
            <a:spLocks noChangeArrowheads="1"/>
          </p:cNvSpPr>
          <p:nvPr/>
        </p:nvSpPr>
        <p:spPr bwMode="auto">
          <a:xfrm>
            <a:off x="1728788" y="4870450"/>
            <a:ext cx="1752600" cy="385763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Везикула</a:t>
            </a:r>
          </a:p>
        </p:txBody>
      </p:sp>
      <p:sp>
        <p:nvSpPr>
          <p:cNvPr id="22539" name="Text Box 14"/>
          <p:cNvSpPr txBox="1">
            <a:spLocks noChangeArrowheads="1"/>
          </p:cNvSpPr>
          <p:nvPr/>
        </p:nvSpPr>
        <p:spPr bwMode="auto">
          <a:xfrm>
            <a:off x="4548188" y="4870450"/>
            <a:ext cx="1752600" cy="385763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3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Язвочка</a:t>
            </a:r>
          </a:p>
        </p:txBody>
      </p:sp>
      <p:sp>
        <p:nvSpPr>
          <p:cNvPr id="22540" name="Line 15"/>
          <p:cNvSpPr>
            <a:spLocks noChangeShapeType="1"/>
          </p:cNvSpPr>
          <p:nvPr/>
        </p:nvSpPr>
        <p:spPr bwMode="auto">
          <a:xfrm>
            <a:off x="3481388" y="5099050"/>
            <a:ext cx="1066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1" name="Text Box 16"/>
          <p:cNvSpPr txBox="1">
            <a:spLocks noChangeArrowheads="1"/>
          </p:cNvSpPr>
          <p:nvPr/>
        </p:nvSpPr>
        <p:spPr bwMode="auto">
          <a:xfrm>
            <a:off x="1042988" y="5526088"/>
            <a:ext cx="6985000" cy="727075"/>
          </a:xfrm>
          <a:prstGeom prst="rect">
            <a:avLst/>
          </a:prstGeom>
          <a:solidFill>
            <a:srgbClr val="FFFFCC"/>
          </a:solidFill>
          <a:ln w="38100" algn="ctr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  <a:buClr>
                <a:srgbClr val="800000"/>
              </a:buClr>
              <a:buSzPct val="120000"/>
            </a:pPr>
            <a:r>
              <a:rPr lang="ru-RU" altLang="ru-RU" sz="2800" b="1">
                <a:latin typeface="Times New Roman" panose="02020603050405020304" pitchFamily="18" charset="0"/>
              </a:rPr>
              <a:t>Сыпь полиморфная, </a:t>
            </a:r>
            <a:br>
              <a:rPr lang="ru-RU" altLang="ru-RU" sz="2800" b="1">
                <a:latin typeface="Times New Roman" panose="02020603050405020304" pitchFamily="18" charset="0"/>
              </a:rPr>
            </a:br>
            <a:r>
              <a:rPr lang="ru-RU" altLang="ru-RU" sz="2800" b="1">
                <a:latin typeface="Times New Roman" panose="02020603050405020304" pitchFamily="18" charset="0"/>
              </a:rPr>
              <a:t>т.к. высыпания в несколько приёмов</a:t>
            </a:r>
          </a:p>
        </p:txBody>
      </p:sp>
      <p:sp>
        <p:nvSpPr>
          <p:cNvPr id="22542" name="Line 17"/>
          <p:cNvSpPr>
            <a:spLocks noChangeShapeType="1"/>
          </p:cNvSpPr>
          <p:nvPr/>
        </p:nvSpPr>
        <p:spPr bwMode="auto">
          <a:xfrm>
            <a:off x="2382838" y="3429000"/>
            <a:ext cx="43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3" name="Line 18"/>
          <p:cNvSpPr>
            <a:spLocks noChangeShapeType="1"/>
          </p:cNvSpPr>
          <p:nvPr/>
        </p:nvSpPr>
        <p:spPr bwMode="auto">
          <a:xfrm>
            <a:off x="4398963" y="3429000"/>
            <a:ext cx="43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4" name="Line 19"/>
          <p:cNvSpPr>
            <a:spLocks noChangeShapeType="1"/>
          </p:cNvSpPr>
          <p:nvPr/>
        </p:nvSpPr>
        <p:spPr bwMode="auto">
          <a:xfrm>
            <a:off x="6702425" y="3429000"/>
            <a:ext cx="43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5" name="AutoShape 20"/>
          <p:cNvSpPr>
            <a:spLocks noChangeArrowheads="1"/>
          </p:cNvSpPr>
          <p:nvPr/>
        </p:nvSpPr>
        <p:spPr bwMode="auto">
          <a:xfrm>
            <a:off x="542925" y="1528763"/>
            <a:ext cx="787400" cy="1106487"/>
          </a:xfrm>
          <a:prstGeom prst="diamond">
            <a:avLst/>
          </a:prstGeom>
          <a:solidFill>
            <a:schemeClr val="bg1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latin typeface="Bookman Old Style" panose="02050604050505020204" pitchFamily="18" charset="0"/>
              </a:rPr>
              <a:t>1</a:t>
            </a:r>
          </a:p>
        </p:txBody>
      </p:sp>
      <p:sp>
        <p:nvSpPr>
          <p:cNvPr id="22546" name="AutoShape 21"/>
          <p:cNvSpPr>
            <a:spLocks noChangeArrowheads="1"/>
          </p:cNvSpPr>
          <p:nvPr/>
        </p:nvSpPr>
        <p:spPr bwMode="auto">
          <a:xfrm>
            <a:off x="542925" y="5307013"/>
            <a:ext cx="787400" cy="1106487"/>
          </a:xfrm>
          <a:prstGeom prst="diamond">
            <a:avLst/>
          </a:prstGeom>
          <a:solidFill>
            <a:schemeClr val="bg1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latin typeface="Bookman Old Style" panose="02050604050505020204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876300"/>
            <a:ext cx="4549775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879475"/>
            <a:ext cx="3816350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323850" y="4756150"/>
            <a:ext cx="4176713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600" b="1" i="1">
                <a:latin typeface="Times New Roman" panose="02020603050405020304" pitchFamily="18" charset="0"/>
              </a:rPr>
              <a:t>Ветряная оспа. Полиморфизм сыпи (папулы, везикулы, подсыхающие пузырьки)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4500563" y="5116513"/>
            <a:ext cx="4319587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600" b="1" i="1">
                <a:latin typeface="Times New Roman" panose="02020603050405020304" pitchFamily="18" charset="0"/>
              </a:rPr>
              <a:t>Ветряная оспа. Высыпания на слизистой оболочке неба и десен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08108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Задание для самоконтроля</a:t>
            </a:r>
            <a:br>
              <a:rPr lang="ru-RU" alt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altLang="ru-RU" sz="2400" b="1" dirty="0" smtClean="0">
                <a:latin typeface="Bookman Old Style" panose="02050604050505020204" pitchFamily="18" charset="0"/>
              </a:rPr>
              <a:t>Заполните дифференциально-диагностическую таблицу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7787993"/>
              </p:ext>
            </p:extLst>
          </p:nvPr>
        </p:nvGraphicFramePr>
        <p:xfrm>
          <a:off x="468313" y="1341438"/>
          <a:ext cx="8351837" cy="509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958"/>
                <a:gridCol w="1943962"/>
                <a:gridCol w="2231956"/>
                <a:gridCol w="2015961"/>
              </a:tblGrid>
              <a:tr h="7010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Симптомы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Корь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Краснуха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Ветряная оспа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1047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Характер</a:t>
                      </a:r>
                      <a:r>
                        <a:rPr lang="ru-RU" sz="2000" b="1" baseline="0" dirty="0" smtClean="0"/>
                        <a:t> сыпи</a:t>
                      </a:r>
                      <a:endParaRPr lang="ru-RU" sz="2000" b="1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701021">
                <a:tc>
                  <a:txBody>
                    <a:bodyPr/>
                    <a:lstStyle/>
                    <a:p>
                      <a:r>
                        <a:rPr lang="ru-RU" sz="2000" b="1" dirty="0" err="1" smtClean="0"/>
                        <a:t>Этапность</a:t>
                      </a:r>
                      <a:r>
                        <a:rPr lang="ru-RU" sz="2000" b="1" dirty="0" smtClean="0"/>
                        <a:t> высыпания</a:t>
                      </a:r>
                    </a:p>
                    <a:p>
                      <a:endParaRPr lang="ru-RU" sz="2000" b="1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1420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Локализация  сыпи</a:t>
                      </a:r>
                      <a:endParaRPr lang="ru-RU" sz="2000" b="1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60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Высыпания на слизистых</a:t>
                      </a:r>
                      <a:endParaRPr lang="ru-RU" sz="2000" b="1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928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Катаральные явления</a:t>
                      </a:r>
                      <a:endParaRPr lang="ru-RU" sz="20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28" marR="91428" marT="45711" marB="45711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081087"/>
          </a:xfrm>
        </p:spPr>
        <p:txBody>
          <a:bodyPr/>
          <a:lstStyle/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Эталон выполнения задания</a:t>
            </a:r>
            <a:endParaRPr lang="ru-RU" altLang="ru-RU" sz="2400" b="1" dirty="0" smtClean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2828616"/>
              </p:ext>
            </p:extLst>
          </p:nvPr>
        </p:nvGraphicFramePr>
        <p:xfrm>
          <a:off x="468313" y="1341438"/>
          <a:ext cx="8351837" cy="5120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447"/>
                <a:gridCol w="2160473"/>
                <a:gridCol w="2087999"/>
                <a:gridCol w="2159918"/>
              </a:tblGrid>
              <a:tr h="70095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Симптомы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Корь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Краснуха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Ветряная оспа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1430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Характер</a:t>
                      </a:r>
                      <a:r>
                        <a:rPr lang="ru-RU" sz="2000" b="1" baseline="0" dirty="0" smtClean="0"/>
                        <a:t> сыпи</a:t>
                      </a:r>
                      <a:endParaRPr lang="ru-RU" sz="2000" b="1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Пятнисто-папулезная,</a:t>
                      </a:r>
                    </a:p>
                    <a:p>
                      <a:r>
                        <a:rPr lang="ru-RU" sz="1800" dirty="0" smtClean="0"/>
                        <a:t>сливается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Пятнисто-папулезная мелкая</a:t>
                      </a:r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Полиморфная-пятно, папула, пузырек, корочка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700959">
                <a:tc>
                  <a:txBody>
                    <a:bodyPr/>
                    <a:lstStyle/>
                    <a:p>
                      <a:r>
                        <a:rPr lang="ru-RU" sz="2000" b="1" dirty="0" err="1" smtClean="0"/>
                        <a:t>Этапность</a:t>
                      </a:r>
                      <a:r>
                        <a:rPr lang="ru-RU" sz="2000" b="1" dirty="0" smtClean="0"/>
                        <a:t> высыпания</a:t>
                      </a:r>
                      <a:endParaRPr lang="ru-RU" sz="2000" b="1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 течении 3 –х дней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 течении суток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Толчками, через 1-2 дня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1430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Локализация  сыпи</a:t>
                      </a:r>
                      <a:endParaRPr lang="ru-RU" sz="2000" b="1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Вся поверхность тела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/>
                        <a:t>Преимущественно разгибательные поверхности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Волосистая часть головы, лицо, туловище.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1886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Высыпания на слизистых</a:t>
                      </a:r>
                      <a:endParaRPr lang="ru-RU" sz="2000" b="1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Энантема.</a:t>
                      </a:r>
                    </a:p>
                    <a:p>
                      <a:r>
                        <a:rPr lang="ru-RU" sz="1800" dirty="0" smtClean="0"/>
                        <a:t>Пятна Бельского-Филатова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Энантема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Редко-пузырьки,</a:t>
                      </a:r>
                    </a:p>
                    <a:p>
                      <a:r>
                        <a:rPr lang="ru-RU" sz="1800" dirty="0" smtClean="0"/>
                        <a:t>язвочки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92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Катаральные явления</a:t>
                      </a:r>
                      <a:endParaRPr lang="ru-RU" sz="20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Выражены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Легкие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Отсутствуют</a:t>
                      </a:r>
                      <a:endParaRPr lang="ru-RU" sz="1800" dirty="0"/>
                    </a:p>
                  </a:txBody>
                  <a:tcPr marL="91428" marR="91428" marT="45697" marB="45697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900113" y="3284538"/>
            <a:ext cx="7488237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7550" indent="-7175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Симптомами интоксикации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Воспалением слизистых верхних дыхательных путей и глаз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v"/>
            </a:pPr>
            <a:r>
              <a:rPr lang="ru-RU" altLang="ru-RU" sz="2800" b="1">
                <a:latin typeface="Times New Roman" panose="02020603050405020304" pitchFamily="18" charset="0"/>
              </a:rPr>
              <a:t>Пятнисто-папулезной сыпью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23850" y="1700213"/>
            <a:ext cx="84963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A50021"/>
                </a:solidFill>
                <a:latin typeface="Bookman Old Style" panose="02050604050505020204" pitchFamily="18" charset="0"/>
              </a:rPr>
              <a:t>Острое инфекционное заболевание  вирусной этиологии,</a:t>
            </a:r>
            <a:r>
              <a:rPr lang="ru-RU" altLang="ru-RU" sz="2800" b="1">
                <a:solidFill>
                  <a:srgbClr val="A50021"/>
                </a:solidFill>
              </a:rPr>
              <a:t> </a:t>
            </a:r>
            <a:r>
              <a:rPr lang="ru-RU" altLang="ru-RU" sz="2800" b="1">
                <a:solidFill>
                  <a:srgbClr val="A50021"/>
                </a:solidFill>
                <a:latin typeface="Bookman Old Style" panose="02050604050505020204" pitchFamily="18" charset="0"/>
              </a:rPr>
              <a:t>характеризующееся</a:t>
            </a:r>
            <a:r>
              <a:rPr lang="ru-RU" altLang="ru-RU" sz="2800" b="1">
                <a:solidFill>
                  <a:srgbClr val="A50021"/>
                </a:solidFill>
              </a:rPr>
              <a:t>:</a:t>
            </a:r>
          </a:p>
        </p:txBody>
      </p:sp>
      <p:grpSp>
        <p:nvGrpSpPr>
          <p:cNvPr id="4100" name="Group 12"/>
          <p:cNvGrpSpPr>
            <a:grpSpLocks/>
          </p:cNvGrpSpPr>
          <p:nvPr/>
        </p:nvGrpSpPr>
        <p:grpSpPr bwMode="auto">
          <a:xfrm>
            <a:off x="2987675" y="549275"/>
            <a:ext cx="3024188" cy="935038"/>
            <a:chOff x="1882" y="346"/>
            <a:chExt cx="1905" cy="589"/>
          </a:xfrm>
        </p:grpSpPr>
        <p:sp>
          <p:nvSpPr>
            <p:cNvPr id="4101" name="Rectangle 11" descr="Пергамент"/>
            <p:cNvSpPr>
              <a:spLocks noChangeArrowheads="1"/>
            </p:cNvSpPr>
            <p:nvPr/>
          </p:nvSpPr>
          <p:spPr bwMode="auto">
            <a:xfrm>
              <a:off x="1882" y="346"/>
              <a:ext cx="1905" cy="589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38100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2" name="Text Box 6"/>
            <p:cNvSpPr txBox="1">
              <a:spLocks noChangeArrowheads="1"/>
            </p:cNvSpPr>
            <p:nvPr/>
          </p:nvSpPr>
          <p:spPr bwMode="auto">
            <a:xfrm>
              <a:off x="2200" y="436"/>
              <a:ext cx="131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sz="4000" b="1">
                  <a:solidFill>
                    <a:srgbClr val="003399"/>
                  </a:solidFill>
                  <a:latin typeface="Bookman Old Style" panose="02050604050505020204" pitchFamily="18" charset="0"/>
                </a:rPr>
                <a:t>КОРЬ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044575" y="549275"/>
            <a:ext cx="70564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Эпидемиология кори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50825" y="2424113"/>
            <a:ext cx="1944688" cy="860425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Источник инфекции 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2771775" y="2424113"/>
            <a:ext cx="2160588" cy="860425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Путь передачи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5508625" y="2208213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400">
              <a:latin typeface="Bookman Old Style" panose="02050604050505020204" pitchFamily="18" charset="0"/>
            </a:endParaRPr>
          </a:p>
        </p:txBody>
      </p:sp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5580063" y="2595563"/>
            <a:ext cx="3382962" cy="4953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Восприимчивость</a:t>
            </a:r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250825" y="3863975"/>
            <a:ext cx="2376488" cy="19558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Больной человек до 4 дня от начала высыпания</a:t>
            </a:r>
          </a:p>
        </p:txBody>
      </p:sp>
      <p:sp>
        <p:nvSpPr>
          <p:cNvPr id="5128" name="Text Box 15"/>
          <p:cNvSpPr txBox="1">
            <a:spLocks noChangeArrowheads="1"/>
          </p:cNvSpPr>
          <p:nvPr/>
        </p:nvSpPr>
        <p:spPr bwMode="auto">
          <a:xfrm>
            <a:off x="3203575" y="4224338"/>
            <a:ext cx="2087563" cy="860425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Воздушно- капельный</a:t>
            </a:r>
          </a:p>
        </p:txBody>
      </p:sp>
      <p:sp>
        <p:nvSpPr>
          <p:cNvPr id="5129" name="Text Box 16"/>
          <p:cNvSpPr txBox="1">
            <a:spLocks noChangeArrowheads="1"/>
          </p:cNvSpPr>
          <p:nvPr/>
        </p:nvSpPr>
        <p:spPr bwMode="auto">
          <a:xfrm>
            <a:off x="5940425" y="4079875"/>
            <a:ext cx="2879725" cy="1590675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latin typeface="Bookman Old Style" panose="02050604050505020204" pitchFamily="18" charset="0"/>
              </a:rPr>
              <a:t>Очень высокая, особенно у детей от 1г до 8 лет</a:t>
            </a:r>
          </a:p>
        </p:txBody>
      </p:sp>
      <p:sp>
        <p:nvSpPr>
          <p:cNvPr id="5130" name="Line 17"/>
          <p:cNvSpPr>
            <a:spLocks noChangeShapeType="1"/>
          </p:cNvSpPr>
          <p:nvPr/>
        </p:nvSpPr>
        <p:spPr bwMode="auto">
          <a:xfrm>
            <a:off x="2195513" y="2855913"/>
            <a:ext cx="576262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1" name="Line 19"/>
          <p:cNvSpPr>
            <a:spLocks noChangeShapeType="1"/>
          </p:cNvSpPr>
          <p:nvPr/>
        </p:nvSpPr>
        <p:spPr bwMode="auto">
          <a:xfrm>
            <a:off x="4932363" y="2855913"/>
            <a:ext cx="6477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2" name="Line 20"/>
          <p:cNvSpPr>
            <a:spLocks noChangeShapeType="1"/>
          </p:cNvSpPr>
          <p:nvPr/>
        </p:nvSpPr>
        <p:spPr bwMode="auto">
          <a:xfrm>
            <a:off x="1258888" y="3287713"/>
            <a:ext cx="0" cy="57626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3" name="Line 21"/>
          <p:cNvSpPr>
            <a:spLocks noChangeShapeType="1"/>
          </p:cNvSpPr>
          <p:nvPr/>
        </p:nvSpPr>
        <p:spPr bwMode="auto">
          <a:xfrm>
            <a:off x="2627313" y="4656138"/>
            <a:ext cx="576262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Line 22"/>
          <p:cNvSpPr>
            <a:spLocks noChangeShapeType="1"/>
          </p:cNvSpPr>
          <p:nvPr/>
        </p:nvSpPr>
        <p:spPr bwMode="auto">
          <a:xfrm>
            <a:off x="5292725" y="4656138"/>
            <a:ext cx="6477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5" name="Line 23"/>
          <p:cNvSpPr>
            <a:spLocks noChangeShapeType="1"/>
          </p:cNvSpPr>
          <p:nvPr/>
        </p:nvSpPr>
        <p:spPr bwMode="auto">
          <a:xfrm>
            <a:off x="7164388" y="3071813"/>
            <a:ext cx="0" cy="9366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6" name="Line 24"/>
          <p:cNvSpPr>
            <a:spLocks noChangeShapeType="1"/>
          </p:cNvSpPr>
          <p:nvPr/>
        </p:nvSpPr>
        <p:spPr bwMode="auto">
          <a:xfrm>
            <a:off x="4211638" y="3287713"/>
            <a:ext cx="0" cy="9366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6407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Периоды кори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2122488" y="1628775"/>
            <a:ext cx="4897437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Инкубационный</a:t>
            </a:r>
            <a:r>
              <a:rPr lang="ru-RU" altLang="ru-RU" sz="2400" b="1">
                <a:latin typeface="Bookman Old Style" panose="02050604050505020204" pitchFamily="18" charset="0"/>
              </a:rPr>
              <a:t> </a:t>
            </a:r>
            <a:br>
              <a:rPr lang="ru-RU" altLang="ru-RU" sz="2400" b="1">
                <a:latin typeface="Bookman Old Style" panose="02050604050505020204" pitchFamily="18" charset="0"/>
              </a:rPr>
            </a:br>
            <a:r>
              <a:rPr lang="ru-RU" altLang="ru-RU" sz="2400" b="1">
                <a:latin typeface="Bookman Old Style" panose="02050604050505020204" pitchFamily="18" charset="0"/>
              </a:rPr>
              <a:t>от 9 дней до 17-21дня</a:t>
            </a:r>
          </a:p>
        </p:txBody>
      </p:sp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395288" y="3068638"/>
            <a:ext cx="3313112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Катаральный</a:t>
            </a:r>
            <a:r>
              <a:rPr lang="ru-RU" altLang="ru-RU" sz="2400" b="1">
                <a:latin typeface="Bookman Old Style" panose="02050604050505020204" pitchFamily="18" charset="0"/>
              </a:rPr>
              <a:t/>
            </a:r>
            <a:br>
              <a:rPr lang="ru-RU" altLang="ru-RU" sz="2400" b="1">
                <a:latin typeface="Bookman Old Style" panose="02050604050505020204" pitchFamily="18" charset="0"/>
              </a:rPr>
            </a:br>
            <a:r>
              <a:rPr lang="ru-RU" altLang="ru-RU" sz="2400" b="1">
                <a:latin typeface="Bookman Old Style" panose="02050604050505020204" pitchFamily="18" charset="0"/>
              </a:rPr>
              <a:t>3-4 дня</a:t>
            </a:r>
          </a:p>
        </p:txBody>
      </p:sp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2411413" y="4365625"/>
            <a:ext cx="3455987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Высыпания</a:t>
            </a:r>
            <a:b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</a:br>
            <a:r>
              <a:rPr lang="ru-RU" altLang="ru-RU" sz="2400" b="1">
                <a:latin typeface="Bookman Old Style" panose="02050604050505020204" pitchFamily="18" charset="0"/>
              </a:rPr>
              <a:t>4 дня</a:t>
            </a:r>
          </a:p>
        </p:txBody>
      </p:sp>
      <p:sp>
        <p:nvSpPr>
          <p:cNvPr id="6150" name="Text Box 13"/>
          <p:cNvSpPr txBox="1">
            <a:spLocks noChangeArrowheads="1"/>
          </p:cNvSpPr>
          <p:nvPr/>
        </p:nvSpPr>
        <p:spPr bwMode="auto">
          <a:xfrm>
            <a:off x="4572000" y="5734050"/>
            <a:ext cx="3673475" cy="860425"/>
          </a:xfrm>
          <a:prstGeom prst="rect">
            <a:avLst/>
          </a:prstGeom>
          <a:solidFill>
            <a:srgbClr val="FFFFCC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  <a:t>Пигментация</a:t>
            </a:r>
            <a:br>
              <a:rPr lang="ru-RU" altLang="ru-RU" sz="2400" b="1">
                <a:solidFill>
                  <a:srgbClr val="A50021"/>
                </a:solidFill>
                <a:latin typeface="Bookman Old Style" panose="02050604050505020204" pitchFamily="18" charset="0"/>
              </a:rPr>
            </a:br>
            <a:r>
              <a:rPr lang="ru-RU" altLang="ru-RU" sz="2400" b="1">
                <a:latin typeface="Bookman Old Style" panose="02050604050505020204" pitchFamily="18" charset="0"/>
              </a:rPr>
              <a:t>1-2 недели</a:t>
            </a:r>
          </a:p>
        </p:txBody>
      </p:sp>
      <p:sp>
        <p:nvSpPr>
          <p:cNvPr id="6151" name="Freeform 16"/>
          <p:cNvSpPr>
            <a:spLocks/>
          </p:cNvSpPr>
          <p:nvPr/>
        </p:nvSpPr>
        <p:spPr bwMode="auto">
          <a:xfrm>
            <a:off x="3708400" y="3429000"/>
            <a:ext cx="1008063" cy="936625"/>
          </a:xfrm>
          <a:custGeom>
            <a:avLst/>
            <a:gdLst>
              <a:gd name="T0" fmla="*/ 0 w 635"/>
              <a:gd name="T1" fmla="*/ 0 h 590"/>
              <a:gd name="T2" fmla="*/ 2147483647 w 635"/>
              <a:gd name="T3" fmla="*/ 2147483647 h 590"/>
              <a:gd name="T4" fmla="*/ 2147483647 w 635"/>
              <a:gd name="T5" fmla="*/ 2147483647 h 59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35" h="590">
                <a:moveTo>
                  <a:pt x="0" y="0"/>
                </a:moveTo>
                <a:cubicBezTo>
                  <a:pt x="196" y="19"/>
                  <a:pt x="393" y="38"/>
                  <a:pt x="499" y="136"/>
                </a:cubicBezTo>
                <a:cubicBezTo>
                  <a:pt x="605" y="234"/>
                  <a:pt x="612" y="514"/>
                  <a:pt x="635" y="59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2" name="Freeform 17"/>
          <p:cNvSpPr>
            <a:spLocks/>
          </p:cNvSpPr>
          <p:nvPr/>
        </p:nvSpPr>
        <p:spPr bwMode="auto">
          <a:xfrm>
            <a:off x="5868988" y="4797425"/>
            <a:ext cx="1008062" cy="936625"/>
          </a:xfrm>
          <a:custGeom>
            <a:avLst/>
            <a:gdLst>
              <a:gd name="T0" fmla="*/ 0 w 635"/>
              <a:gd name="T1" fmla="*/ 0 h 590"/>
              <a:gd name="T2" fmla="*/ 2147483647 w 635"/>
              <a:gd name="T3" fmla="*/ 2147483647 h 590"/>
              <a:gd name="T4" fmla="*/ 2147483647 w 635"/>
              <a:gd name="T5" fmla="*/ 2147483647 h 59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35" h="590">
                <a:moveTo>
                  <a:pt x="0" y="0"/>
                </a:moveTo>
                <a:cubicBezTo>
                  <a:pt x="196" y="19"/>
                  <a:pt x="393" y="38"/>
                  <a:pt x="499" y="136"/>
                </a:cubicBezTo>
                <a:cubicBezTo>
                  <a:pt x="605" y="234"/>
                  <a:pt x="612" y="514"/>
                  <a:pt x="635" y="59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539750" y="506413"/>
            <a:ext cx="77041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Катаральный период</a:t>
            </a:r>
          </a:p>
        </p:txBody>
      </p: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754063" y="1628775"/>
            <a:ext cx="7634287" cy="342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Симптомы интоксикации (</a:t>
            </a:r>
            <a:r>
              <a:rPr lang="ru-RU" altLang="ru-RU" sz="2800" b="1">
                <a:latin typeface="Times New Roman" panose="02020603050405020304" pitchFamily="18" charset="0"/>
                <a:sym typeface="Symbol" panose="05050102010706020507" pitchFamily="18" charset="2"/>
              </a:rPr>
              <a:t>повышение температуры до</a:t>
            </a:r>
            <a:r>
              <a:rPr lang="en-US" altLang="ru-RU" sz="2800" b="1">
                <a:latin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</a:rPr>
              <a:t>38-39</a:t>
            </a:r>
            <a:r>
              <a:rPr lang="en-US" altLang="ru-RU" sz="2800" b="1">
                <a:latin typeface="Times New Roman" panose="02020603050405020304" pitchFamily="18" charset="0"/>
              </a:rPr>
              <a:t>º</a:t>
            </a:r>
            <a:r>
              <a:rPr lang="ru-RU" altLang="ru-RU" sz="2800" b="1">
                <a:latin typeface="Times New Roman" panose="02020603050405020304" pitchFamily="18" charset="0"/>
              </a:rPr>
              <a:t>, головная боль, снижение аппетита и др.)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Катаральные явления (насморк, сухой кашель)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Поражения глаз (конъюнктивит 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Изменения на слизистой рта:</a:t>
            </a:r>
          </a:p>
        </p:txBody>
      </p:sp>
      <p:sp>
        <p:nvSpPr>
          <p:cNvPr id="7172" name="Text Box 21"/>
          <p:cNvSpPr txBox="1">
            <a:spLocks noChangeArrowheads="1"/>
          </p:cNvSpPr>
          <p:nvPr/>
        </p:nvSpPr>
        <p:spPr bwMode="auto">
          <a:xfrm>
            <a:off x="1331913" y="5013325"/>
            <a:ext cx="71278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Times New Roman" panose="02020603050405020304" pitchFamily="18" charset="0"/>
              </a:rPr>
              <a:t>- пятна Бельского-Филатова-Коплика,</a:t>
            </a:r>
          </a:p>
          <a:p>
            <a:pPr eaLnBrk="1" hangingPunct="1"/>
            <a:r>
              <a:rPr lang="ru-RU" altLang="ru-RU" sz="2800" b="1">
                <a:latin typeface="Times New Roman" panose="02020603050405020304" pitchFamily="18" charset="0"/>
              </a:rPr>
              <a:t>- энантема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36613"/>
            <a:ext cx="4037012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A5002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5076825" y="2205038"/>
            <a:ext cx="3384550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>
                <a:latin typeface="Times New Roman" panose="02020603050405020304" pitchFamily="18" charset="0"/>
              </a:rPr>
              <a:t>Корь, продромальный период.</a:t>
            </a:r>
            <a:br>
              <a:rPr lang="ru-RU" altLang="ru-RU" sz="2800" b="1" i="1">
                <a:latin typeface="Times New Roman" panose="02020603050405020304" pitchFamily="18" charset="0"/>
              </a:rPr>
            </a:br>
            <a:r>
              <a:rPr lang="ru-RU" altLang="ru-RU" sz="2800" b="1" i="1">
                <a:latin typeface="Times New Roman" panose="02020603050405020304" pitchFamily="18" charset="0"/>
              </a:rPr>
              <a:t>Пятна Бельского-Филатова-Коплика на слизистых оболочках щек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042988" y="260350"/>
            <a:ext cx="7058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  <a:latin typeface="Bookman Old Style" panose="02050604050505020204" pitchFamily="18" charset="0"/>
              </a:rPr>
              <a:t>Период высыпания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79388" y="1773238"/>
            <a:ext cx="4176712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/>
            </a:pPr>
            <a:r>
              <a:rPr lang="ru-RU" altLang="ru-RU" sz="2800" b="1">
                <a:latin typeface="Times New Roman" panose="02020603050405020304" pitchFamily="18" charset="0"/>
              </a:rPr>
              <a:t>Сыпь- пятнисто- папулёзная, крупная         появляется на 4-5 день болезни, поэтапно.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90600" y="2590800"/>
            <a:ext cx="701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179388" y="4054475"/>
            <a:ext cx="396081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Tx/>
              <a:buAutoNum type="arabicPeriod" startAt="2"/>
            </a:pPr>
            <a:r>
              <a:rPr lang="ru-RU" altLang="ru-RU" sz="2800" b="1">
                <a:latin typeface="Times New Roman" panose="02020603050405020304" pitchFamily="18" charset="0"/>
              </a:rPr>
              <a:t>Интоксикация, катаральные явления усиливаются </a:t>
            </a:r>
          </a:p>
        </p:txBody>
      </p:sp>
      <p:pic>
        <p:nvPicPr>
          <p:cNvPr id="922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052513"/>
            <a:ext cx="446405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4211638" y="5045075"/>
            <a:ext cx="4681537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400" b="1" i="1">
                <a:latin typeface="Times New Roman" panose="02020603050405020304" pitchFamily="18" charset="0"/>
              </a:rPr>
              <a:t>Корь. Динамика высыпания.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i="1">
                <a:latin typeface="Times New Roman" panose="02020603050405020304" pitchFamily="18" charset="0"/>
              </a:rPr>
              <a:t>а – 1-й день высыпания; </a:t>
            </a:r>
            <a:br>
              <a:rPr lang="ru-RU" altLang="ru-RU" sz="2400" b="1" i="1">
                <a:latin typeface="Times New Roman" panose="02020603050405020304" pitchFamily="18" charset="0"/>
              </a:rPr>
            </a:br>
            <a:r>
              <a:rPr lang="ru-RU" altLang="ru-RU" sz="2400" b="1" i="1">
                <a:latin typeface="Times New Roman" panose="02020603050405020304" pitchFamily="18" charset="0"/>
              </a:rPr>
              <a:t>б – 2-й день высыпания;</a:t>
            </a:r>
            <a:br>
              <a:rPr lang="ru-RU" altLang="ru-RU" sz="2400" b="1" i="1">
                <a:latin typeface="Times New Roman" panose="02020603050405020304" pitchFamily="18" charset="0"/>
              </a:rPr>
            </a:br>
            <a:r>
              <a:rPr lang="ru-RU" altLang="ru-RU" sz="2400" b="1" i="1">
                <a:latin typeface="Times New Roman" panose="02020603050405020304" pitchFamily="18" charset="0"/>
              </a:rPr>
              <a:t>в – 3-й день высыпания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836712"/>
            <a:ext cx="3281363" cy="374491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3887788" cy="212883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468313" y="4221163"/>
            <a:ext cx="410368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>
                <a:latin typeface="Times New Roman" panose="02020603050405020304" pitchFamily="18" charset="0"/>
              </a:rPr>
              <a:t>Корь. 1-й день высыпания. Пятнисто-папулезная сыпь на лице, инъекция сосудов склер и конъюнктив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5292725" y="4930775"/>
            <a:ext cx="30956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>
                <a:latin typeface="Times New Roman" panose="02020603050405020304" pitchFamily="18" charset="0"/>
              </a:rPr>
              <a:t>Корь. Типичный вид больного на 3-й день высыпания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93346" y="2189956"/>
            <a:ext cx="1058974" cy="2309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</TotalTime>
  <Words>630</Words>
  <Application>Microsoft Office PowerPoint</Application>
  <PresentationFormat>Экран (4:3)</PresentationFormat>
  <Paragraphs>174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Book Antiqua</vt:lpstr>
      <vt:lpstr>Bookman Old Style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ПЛАН ЛЕКЦИИ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для самоконтроля Заполните дифференциально-диагностическую таблицу</vt:lpstr>
      <vt:lpstr>Эталон выполнения задания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PRV 1999</dc:creator>
  <cp:lastModifiedBy>Юрий Кириченко</cp:lastModifiedBy>
  <cp:revision>85</cp:revision>
  <dcterms:created xsi:type="dcterms:W3CDTF">2006-06-07T00:24:11Z</dcterms:created>
  <dcterms:modified xsi:type="dcterms:W3CDTF">2018-01-23T18:55:14Z</dcterms:modified>
</cp:coreProperties>
</file>