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9" r:id="rId3"/>
    <p:sldId id="283" r:id="rId4"/>
    <p:sldId id="282" r:id="rId5"/>
    <p:sldId id="284" r:id="rId6"/>
    <p:sldId id="285" r:id="rId7"/>
    <p:sldId id="259" r:id="rId8"/>
    <p:sldId id="277" r:id="rId9"/>
    <p:sldId id="278" r:id="rId10"/>
    <p:sldId id="279" r:id="rId11"/>
    <p:sldId id="280" r:id="rId12"/>
    <p:sldId id="260" r:id="rId13"/>
    <p:sldId id="261" r:id="rId14"/>
    <p:sldId id="262" r:id="rId15"/>
    <p:sldId id="263" r:id="rId16"/>
    <p:sldId id="264" r:id="rId17"/>
    <p:sldId id="266" r:id="rId18"/>
    <p:sldId id="286" r:id="rId19"/>
    <p:sldId id="28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87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27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1\Desktop\&#1051;&#1080;&#1089;&#1090;%20Microsoft%20Office%20Excel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944663167104152"/>
          <c:y val="0.30955555756863234"/>
          <c:w val="0.76125129739769448"/>
          <c:h val="0.625154911783415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нет никотиновой зависимости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Лист1!$B$2:$E$2</c:f>
              <c:numCache>
                <c:formatCode>General</c:formatCode>
                <c:ptCount val="4"/>
                <c:pt idx="3" formatCode="0.00%">
                  <c:v>0.73300000000000065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слабая или умеренная зависимость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Лист1!$B$3:$E$3</c:f>
              <c:numCache>
                <c:formatCode>General</c:formatCode>
                <c:ptCount val="4"/>
                <c:pt idx="3" formatCode="0.00%">
                  <c:v>0.15500000000000022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сильно выраженная зависимость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Лист1!$B$4:$E$4</c:f>
              <c:numCache>
                <c:formatCode>General</c:formatCode>
                <c:ptCount val="4"/>
                <c:pt idx="3" formatCode="0.00%">
                  <c:v>0.11100000000000004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18859264"/>
        <c:axId val="118860800"/>
        <c:axId val="0"/>
      </c:bar3DChart>
      <c:catAx>
        <c:axId val="118859264"/>
        <c:scaling>
          <c:orientation val="minMax"/>
        </c:scaling>
        <c:delete val="1"/>
        <c:axPos val="b"/>
        <c:majorTickMark val="out"/>
        <c:minorTickMark val="none"/>
        <c:tickLblPos val="none"/>
        <c:crossAx val="118860800"/>
        <c:crosses val="autoZero"/>
        <c:auto val="1"/>
        <c:lblAlgn val="ctr"/>
        <c:lblOffset val="100"/>
        <c:noMultiLvlLbl val="0"/>
      </c:catAx>
      <c:valAx>
        <c:axId val="118860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885926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.12115923337453142"/>
          <c:y val="2.5248107419349301E-2"/>
          <c:w val="0.86258061790272234"/>
          <c:h val="0.19791185482314833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507F9-AE87-49C1-AF7F-954699032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656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DE423-8493-4EE8-87E9-32526054A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26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8CBF4-3944-4D5B-8807-EEE7EA27B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99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AE9FF-513F-4463-87E6-F884DA97E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030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EA637-A0A6-48BA-BF83-FA14274E8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704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2444F-AFC2-43B0-9446-6CF8C168E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537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3FE7A-0A9D-4AA8-BB11-3B27F1443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35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83209-D3EC-4118-83C3-723E994E7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82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4A39F-F87B-45CA-9CC9-172E292E6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878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089FA-5F0F-40EC-B7F8-2E84C2AB2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6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DD7B6-8EC4-4388-9934-00476BB57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551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B6BA9-9DA2-42F6-957F-6632FC059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562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C660F-C060-4F5A-9A0F-6DD1A179B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14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93CA2-4DBE-4313-8E91-5361CC05B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5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66"/>
            </a:gs>
            <a:gs pos="100000">
              <a:srgbClr val="66FF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D263189-4E73-4C1B-8C4B-D7E3D81F0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B%D1%83%D0%B6%D0%B5%D0%B1%D0%BD%D0%B0%D1%8F:BookSources/0764526294" TargetMode="External"/><Relationship Id="rId2" Type="http://schemas.openxmlformats.org/officeDocument/2006/relationships/hyperlink" Target="http://ru.wikipedia.org/w/index.php?title=%D0%94%D0%B8%D0%B0%D0%BB%D0%B5%D0%BA%D1%82%D0%B8%D0%BA%D0%B0_(%D0%B8%D0%B7%D0%B4%D0%B0%D1%82%D0%B5%D0%BB%D1%8C%D1%81%D1%82%D0%B2%D0%BE)&amp;action=edit&amp;redlink=1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katrinki.ru/photo/raznoe/sigarety/5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pPr defTabSz="912813" eaLnBrk="1" hangingPunct="1">
              <a:defRPr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ОАОУ СПО «Астраханский социально-педагогический колледж»</a:t>
            </a:r>
          </a:p>
        </p:txBody>
      </p:sp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691063" cy="30543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Проект </a:t>
            </a:r>
          </a:p>
          <a:p>
            <a:pPr>
              <a:buFontTx/>
              <a:buNone/>
              <a:defRPr/>
            </a:pP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«Здоровье девушки.</a:t>
            </a:r>
          </a:p>
          <a:p>
            <a:pPr>
              <a:buFontTx/>
              <a:buNone/>
              <a:defRPr/>
            </a:pP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Курить – здоровью вредить» </a:t>
            </a:r>
            <a:r>
              <a:rPr lang="ru-RU" sz="3200" i="1" dirty="0" smtClean="0">
                <a:solidFill>
                  <a:srgbClr val="0066FF"/>
                </a:solidFill>
              </a:rPr>
              <a:t/>
            </a:r>
            <a:br>
              <a:rPr lang="ru-RU" sz="3200" i="1" dirty="0" smtClean="0">
                <a:solidFill>
                  <a:srgbClr val="0066FF"/>
                </a:solidFill>
              </a:rPr>
            </a:br>
            <a:endParaRPr lang="ru-RU" sz="3200" i="1" dirty="0" smtClean="0">
              <a:solidFill>
                <a:srgbClr val="0066FF"/>
              </a:solidFill>
            </a:endParaRPr>
          </a:p>
          <a:p>
            <a:pPr>
              <a:defRPr/>
            </a:pPr>
            <a:endParaRPr lang="ru-RU" sz="3200" dirty="0"/>
          </a:p>
        </p:txBody>
      </p:sp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5940425" y="4149725"/>
            <a:ext cx="3033713" cy="2552700"/>
          </a:xfrm>
        </p:spPr>
        <p:txBody>
          <a:bodyPr/>
          <a:lstStyle/>
          <a:p>
            <a:pPr algn="r">
              <a:buFontTx/>
              <a:buNone/>
              <a:defRPr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Выполнила:</a:t>
            </a:r>
            <a:b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студентка 2 АД группы</a:t>
            </a:r>
            <a:b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</a:br>
            <a:r>
              <a:rPr lang="ru-RU" sz="2000" i="1" dirty="0" err="1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Исанова</a:t>
            </a: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Злата</a:t>
            </a:r>
          </a:p>
          <a:p>
            <a:pPr algn="r">
              <a:buFontTx/>
              <a:buNone/>
              <a:defRPr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Руководитель:</a:t>
            </a:r>
          </a:p>
          <a:p>
            <a:pPr algn="r">
              <a:buFontTx/>
              <a:buNone/>
              <a:defRPr/>
            </a:pP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Шапошникова О.К.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2538" name="Picture 10" descr="715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5157192"/>
            <a:ext cx="2534099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9" name="Picture 11" descr="650f8635f4c333efac10937d29287c4b_fu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140968"/>
            <a:ext cx="3249566" cy="1590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 descr="115868_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728320"/>
            <a:ext cx="2520280" cy="1748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&amp;Ncy;&amp;icy;&amp;kcy;&amp;ocy;&amp;tcy;&amp;icy;&amp;ncy;&amp;acy; &amp;Ncy;&amp;IEcy;&amp;Tcy; &quot; 2009 &quot; &amp;Acy;&amp;vcy;&amp;gcy;&amp;ucy;&amp;scy;&amp;t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692696"/>
            <a:ext cx="3377233" cy="2245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9" name="Picture 11" descr="&amp;Dcy;&amp;ycy;&amp;mcy;. &amp;Fcy;&amp;ocy;&amp;tcy;&amp;ocy;&amp;gcy;&amp;rcy;&amp;acy;&amp;fcy;&amp;icy;&amp;icy; &amp;kcy;&amp;ucy;&amp;rcy;&amp;yacy;&amp;shchcy;&amp;icy;&amp;khcy; &amp;lcy;&amp;yucy;&amp;dcy;&amp;iecy;&amp;jcy;. &amp;Dcy;&amp;ycy;&amp;mcy; &amp;icy;&amp;zcy;&amp;ocy; &amp;rcy;&amp;tcy;&amp;acy;. &quot; Port2all - &amp;icy;&amp;ncy;&amp;fcy;&amp;ocy;&amp;rcy;&amp;mcy;&amp;acy;&amp;tscy;&amp;icy;&amp;ocy;&amp;ncy;&amp;ncy;&amp;ocy;-&amp;rcy;&amp;acy;&amp;zcy;&amp;vcy;&amp;lcy;&amp;iecy;&amp;kcy;&amp;acy;&amp;tcy;&amp;iecy;&amp;lcy;&amp;softcy;&amp;ncy;&amp;ycy;&amp;jcy; &amp;pcy;&amp;ocy;&amp;rcy;&amp;tcy;&amp;acy;&amp;lcy; &amp;dcy;&amp;lcy;&amp;yacy; &amp;vcy;&amp;scy;&amp;iecy;&amp;khcy;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886738"/>
            <a:ext cx="2664296" cy="1776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ru-RU" altLang="ru-RU" smtClean="0"/>
              <a:t>Сигарета – как она есть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4800" y="1295400"/>
            <a:ext cx="4419600" cy="5334000"/>
          </a:xfrm>
        </p:spPr>
        <p:txBody>
          <a:bodyPr/>
          <a:lstStyle/>
          <a:p>
            <a:pPr defTabSz="912813" eaLnBrk="1" hangingPunct="1">
              <a:lnSpc>
                <a:spcPct val="80000"/>
              </a:lnSpc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От действия </a:t>
            </a:r>
            <a:r>
              <a:rPr lang="ru-RU" altLang="ru-RU" sz="2400" b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никотина </a:t>
            </a: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понижается острота зрения, ухудшается светоощущение, обоняние, ощущение вкуса.</a:t>
            </a:r>
          </a:p>
          <a:p>
            <a:pPr defTabSz="912813" eaLnBrk="1" hangingPunct="1">
              <a:lnSpc>
                <a:spcPct val="80000"/>
              </a:lnSpc>
            </a:pPr>
            <a:endParaRPr lang="ru-RU" altLang="ru-RU" sz="2400" b="1" smtClean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Температура тлеющего табака – </a:t>
            </a:r>
            <a:r>
              <a:rPr lang="ru-RU" altLang="ru-RU" sz="2400" b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300 градусов</a:t>
            </a: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, а во время затяжки – до тысячи. Перепады температуры вдыхаемого дыма и атмосферного воздуха действуют на организм разрушающе.</a:t>
            </a:r>
          </a:p>
          <a:p>
            <a:pPr defTabSz="912813" eaLnBrk="1" hangingPunct="1">
              <a:lnSpc>
                <a:spcPct val="80000"/>
              </a:lnSpc>
              <a:buFontTx/>
              <a:buNone/>
            </a:pPr>
            <a:endParaRPr lang="ru-RU" altLang="ru-RU" sz="1600" b="1" smtClean="0">
              <a:solidFill>
                <a:srgbClr val="CC3300"/>
              </a:solidFill>
            </a:endParaRPr>
          </a:p>
        </p:txBody>
      </p:sp>
      <p:pic>
        <p:nvPicPr>
          <p:cNvPr id="11268" name="Picture 4" descr="4"/>
          <p:cNvPicPr>
            <a:picLocks noChangeAspect="1" noChangeArrowheads="1"/>
          </p:cNvPicPr>
          <p:nvPr/>
        </p:nvPicPr>
        <p:blipFill>
          <a:blip r:embed="rId2" cstate="print"/>
          <a:srcRect l="5608" r="6541" b="1251"/>
          <a:stretch>
            <a:fillRect/>
          </a:stretch>
        </p:blipFill>
        <p:spPr bwMode="auto">
          <a:xfrm>
            <a:off x="304800" y="1752600"/>
            <a:ext cx="3581400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ru-RU" altLang="ru-RU" smtClean="0"/>
              <a:t>Торопись победить!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3400" y="1295400"/>
            <a:ext cx="8153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Считается, что бросить курить – трудно.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А так ли это на самом деле?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Научные исследования показывают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Char char="v"/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 даже самый заядлый курильщик может навсегда отказаться от своего пристрастия;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Char char="v"/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 У 70% курящих не существует истинной потребности в табаке;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Char char="v"/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 только 5 – 10% курящих не способны самостоятельно прекратить курение и нуждаются в специальных методах лечения.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ПОЭТОМУ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 rot="-350059">
            <a:off x="5334000" y="6096000"/>
            <a:ext cx="1371600" cy="762000"/>
          </a:xfrm>
          <a:prstGeom prst="curvedLeftArrow">
            <a:avLst>
              <a:gd name="adj1" fmla="val 7574"/>
              <a:gd name="adj2" fmla="val 40000"/>
              <a:gd name="adj3" fmla="val 119542"/>
            </a:avLst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!image0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052513"/>
            <a:ext cx="2076450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1196975"/>
            <a:ext cx="4752975" cy="2520950"/>
          </a:xfrm>
        </p:spPr>
        <p:txBody>
          <a:bodyPr/>
          <a:lstStyle/>
          <a:p>
            <a:pPr algn="ctr" defTabSz="912813" eaLnBrk="1" hangingPunct="1">
              <a:buFontTx/>
              <a:buNone/>
            </a:pPr>
            <a:r>
              <a:rPr lang="ru-RU" altLang="ru-RU" sz="2800" smtClean="0"/>
              <a:t>	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40 миллионов россиян, из 150 миллионов ныне живущих, будут убиты табаком, с потерей в среднем 20 лет жизни.</a:t>
            </a:r>
          </a:p>
        </p:txBody>
      </p:sp>
      <p:pic>
        <p:nvPicPr>
          <p:cNvPr id="6148" name="Picture 4" descr="!image0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52513"/>
            <a:ext cx="2333625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979613" y="260350"/>
            <a:ext cx="5184775" cy="749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Расчеты показывают</a:t>
            </a:r>
          </a:p>
        </p:txBody>
      </p:sp>
      <p:pic>
        <p:nvPicPr>
          <p:cNvPr id="6151" name="Picture 7" descr="115868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789363"/>
            <a:ext cx="3817937" cy="2649537"/>
          </a:xfrm>
          <a:prstGeom prst="rect">
            <a:avLst/>
          </a:prstGeom>
          <a:noFill/>
          <a:ln w="9525">
            <a:solidFill>
              <a:srgbClr val="3E584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1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859338" y="1557338"/>
            <a:ext cx="4038600" cy="5111750"/>
          </a:xfrm>
        </p:spPr>
        <p:txBody>
          <a:bodyPr/>
          <a:lstStyle/>
          <a:p>
            <a:pPr defTabSz="912813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Раздражение слизистых оболочек  легких                       </a:t>
            </a:r>
          </a:p>
          <a:p>
            <a:pPr defTabSz="912813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Нарушение зубной эмали</a:t>
            </a:r>
          </a:p>
          <a:p>
            <a:pPr defTabSz="912813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Нарушение усвоения кислорода    организмом</a:t>
            </a:r>
          </a:p>
          <a:p>
            <a:pPr defTabSz="912813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Потеря аппетита</a:t>
            </a:r>
          </a:p>
          <a:p>
            <a:pPr defTabSz="912813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Хронические гастриты</a:t>
            </a:r>
          </a:p>
          <a:p>
            <a:pPr defTabSz="912813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Язвы желудка</a:t>
            </a:r>
          </a:p>
        </p:txBody>
      </p:sp>
      <p:pic>
        <p:nvPicPr>
          <p:cNvPr id="7171" name="Picture 3" descr="j025447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989138"/>
            <a:ext cx="129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j03372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789363"/>
            <a:ext cx="2771775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971550" y="549275"/>
            <a:ext cx="68405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Разрушительные воздействия табака: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88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480"/>
                            </p:stCondLst>
                            <p:childTnLst>
                              <p:par>
                                <p:cTn id="4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9280"/>
                            </p:stCondLst>
                            <p:childTnLst>
                              <p:par>
                                <p:cTn id="4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1989138"/>
            <a:ext cx="3678238" cy="3527425"/>
          </a:xfrm>
        </p:spPr>
        <p:txBody>
          <a:bodyPr/>
          <a:lstStyle/>
          <a:p>
            <a:pPr algn="ctr" defTabSz="912813" eaLnBrk="1" hangingPunct="1">
              <a:buFontTx/>
              <a:buNone/>
            </a:pPr>
            <a:r>
              <a:rPr lang="ru-RU" altLang="ru-RU" sz="2800" smtClean="0"/>
              <a:t>	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Курение нарушает приток жидкости к коже, она становится сухой, на ней появляются морщины.  </a:t>
            </a:r>
          </a:p>
        </p:txBody>
      </p:sp>
      <p:pic>
        <p:nvPicPr>
          <p:cNvPr id="8195" name="Picture 3" descr="AG00311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2522538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j028273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276475"/>
            <a:ext cx="31686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23850" y="5876925"/>
            <a:ext cx="54752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chemeClr val="accent2"/>
                </a:solidFill>
                <a:latin typeface="Georgia" pitchFamily="18" charset="0"/>
              </a:rPr>
              <a:t>Это важно знать девушкам!</a:t>
            </a: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1042988" y="188913"/>
            <a:ext cx="6848475" cy="820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Табак - враг привлекательности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  <p:bldP spid="8197" grpId="0"/>
      <p:bldP spid="819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ru-RU" altLang="ru-RU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16113"/>
            <a:ext cx="4038600" cy="3816350"/>
          </a:xfrm>
        </p:spPr>
        <p:txBody>
          <a:bodyPr/>
          <a:lstStyle/>
          <a:p>
            <a:pPr algn="ctr" defTabSz="912813" eaLnBrk="1" hangingPunct="1">
              <a:buFontTx/>
              <a:buNone/>
            </a:pPr>
            <a:r>
              <a:rPr lang="ru-RU" altLang="ru-RU" sz="2800" smtClean="0">
                <a:latin typeface="Georgia" pitchFamily="18" charset="0"/>
              </a:rPr>
              <a:t>	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В табачном дыме со держится более 400 компонентов, 40 из них имеют канцерогенные свойства, способные вызывать раковые заболевания.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2843213" y="260350"/>
            <a:ext cx="3600450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Табачный дым</a:t>
            </a:r>
          </a:p>
        </p:txBody>
      </p:sp>
      <p:pic>
        <p:nvPicPr>
          <p:cNvPr id="9221" name="Picture 5" descr="j0178064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2060575"/>
            <a:ext cx="4200525" cy="3529013"/>
          </a:xfrm>
          <a:noFill/>
        </p:spPr>
      </p:pic>
      <p:pic>
        <p:nvPicPr>
          <p:cNvPr id="9222" name="Picture 6" descr="AG00436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08050"/>
            <a:ext cx="1800225" cy="2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92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WScan002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4992295" cy="3744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1916113"/>
            <a:ext cx="3889375" cy="3816350"/>
          </a:xfrm>
        </p:spPr>
        <p:txBody>
          <a:bodyPr/>
          <a:lstStyle/>
          <a:p>
            <a:pPr algn="ctr" defTabSz="912813" eaLnBrk="1" hangingPunct="1">
              <a:buFontTx/>
              <a:buNone/>
            </a:pPr>
            <a:r>
              <a:rPr lang="ru-RU" altLang="ru-RU" sz="2800" smtClean="0"/>
              <a:t>	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10% курильщиков заболевают и погибают от злокачественных опухолей.</a:t>
            </a:r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2916238" y="260350"/>
            <a:ext cx="324008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Курение и рак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23850" y="1989138"/>
            <a:ext cx="51117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chemeClr val="accent2"/>
                </a:solidFill>
                <a:latin typeface="Georgia" pitchFamily="18" charset="0"/>
              </a:rPr>
              <a:t> </a:t>
            </a:r>
            <a:endParaRPr lang="ru-RU" altLang="ru-RU" sz="2400">
              <a:solidFill>
                <a:schemeClr val="accent2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7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4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4" grpId="0" animBg="1"/>
      <p:bldP spid="102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j0186493"/>
          <p:cNvPicPr>
            <a:picLocks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5963" y="2852738"/>
            <a:ext cx="3348037" cy="3240087"/>
          </a:xfr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50825" y="981075"/>
            <a:ext cx="8893175" cy="1439863"/>
          </a:xfrm>
        </p:spPr>
        <p:txBody>
          <a:bodyPr/>
          <a:lstStyle/>
          <a:p>
            <a:pPr algn="ctr" defTabSz="912813" eaLnBrk="1" hangingPunct="1">
              <a:buFontTx/>
              <a:buNone/>
            </a:pPr>
            <a:r>
              <a:rPr lang="ru-RU" altLang="ru-RU" sz="2800" smtClean="0">
                <a:latin typeface="Georgia" pitchFamily="18" charset="0"/>
              </a:rPr>
              <a:t>	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Пассивным курением называют состояние, когда некурящие вынуждены дышать табачным дымом от курящих.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2124075" y="188913"/>
            <a:ext cx="4067175" cy="749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Вред окружающим</a:t>
            </a:r>
          </a:p>
        </p:txBody>
      </p:sp>
      <p:pic>
        <p:nvPicPr>
          <p:cNvPr id="12293" name="Picture 5" descr="SWScan002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420938"/>
            <a:ext cx="5616575" cy="4244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defTabSz="912813"/>
            <a:r>
              <a:rPr lang="ru-RU" alt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, проведенное в АСПК среди девушек </a:t>
            </a:r>
            <a:r>
              <a:rPr lang="en-US" altLang="ru-RU" sz="320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 курсов показало: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67100" cy="4525963"/>
          </a:xfrm>
        </p:spPr>
        <p:txBody>
          <a:bodyPr/>
          <a:lstStyle/>
          <a:p>
            <a:pPr marL="0" indent="0" defTabSz="912813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Результат:</a:t>
            </a:r>
          </a:p>
          <a:p>
            <a:pPr marL="0" indent="0" defTabSz="912813"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От 0 до 2 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marL="0" indent="0" defTabSz="912813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Никотиновая зависимость не выявлена.</a:t>
            </a:r>
          </a:p>
          <a:p>
            <a:pPr marL="0" indent="0" defTabSz="912813"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От 3 до 6 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marL="0" indent="0" defTabSz="912813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Слабая или умеренно выраженная никотиновая зависимость.</a:t>
            </a:r>
          </a:p>
          <a:p>
            <a:pPr marL="0" indent="0" defTabSz="912813">
              <a:buFont typeface="Wingdings" pitchFamily="2" charset="2"/>
              <a:buChar char="Ø"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От 7 до 10 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marL="0" indent="0" defTabSz="912813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Сильно выраженная никотиновая зависимость.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endParaRPr lang="ru-RU" altLang="ru-RU" sz="2000" smtClean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3419872" y="1052736"/>
          <a:ext cx="5544616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Проанализировав полученные результаты  можно сделать выводы: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13"/>
          </a:xfrm>
        </p:spPr>
        <p:txBody>
          <a:bodyPr/>
          <a:lstStyle/>
          <a:p>
            <a:pPr marL="0" indent="0" defTabSz="912813">
              <a:buFontTx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Девушки 2 курса курят менее 5 лет не больше 5 сигарет в день – это «случайное курение» с психологической зависимостью. Это говорит о том, что девушки могут бросить курить раз и навсегда. Не бойтесь, абстиненции не будет.</a:t>
            </a:r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1600200"/>
            <a:ext cx="4286250" cy="4900613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defTabSz="912813"/>
            <a:r>
              <a:rPr lang="ru-RU" altLang="ru-RU" smtClean="0"/>
              <a:t>Проект: «Курить – здоровью вредить»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defTabSz="912813"/>
            <a:r>
              <a:rPr lang="ru-RU" altLang="ru-RU" i="1" smtClean="0">
                <a:solidFill>
                  <a:srgbClr val="0066FF"/>
                </a:solidFill>
              </a:rPr>
              <a:t>Проблемный вопрос: </a:t>
            </a:r>
          </a:p>
          <a:p>
            <a:pPr defTabSz="912813"/>
            <a:r>
              <a:rPr lang="ru-RU" altLang="ru-RU" i="1" smtClean="0"/>
              <a:t>Правда ли капля никотина убивает лошадь?</a:t>
            </a:r>
            <a:endParaRPr lang="ru-RU" altLang="ru-RU" smtClean="0"/>
          </a:p>
          <a:p>
            <a:pPr defTabSz="912813"/>
            <a:endParaRPr lang="ru-RU" altLang="ru-RU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j0205365"/>
          <p:cNvPicPr>
            <a:picLocks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2420938"/>
            <a:ext cx="3240087" cy="3240087"/>
          </a:xfrm>
          <a:noFill/>
        </p:spPr>
      </p:pic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381500" y="1773238"/>
            <a:ext cx="4762500" cy="4321175"/>
          </a:xfrm>
        </p:spPr>
        <p:txBody>
          <a:bodyPr/>
          <a:lstStyle/>
          <a:p>
            <a:pPr defTabSz="912813" eaLnBrk="1" hangingPunct="1">
              <a:buFont typeface="Wingdings" pitchFamily="2" charset="2"/>
              <a:buChar char="Ø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Категорически запрещается курить в школе.</a:t>
            </a:r>
          </a:p>
          <a:p>
            <a:pPr defTabSz="912813" eaLnBrk="1" hangingPunct="1">
              <a:buFont typeface="Wingdings" pitchFamily="2" charset="2"/>
              <a:buChar char="Ø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Запрещено курение в лечебно-профилактических учреждениях.</a:t>
            </a:r>
          </a:p>
          <a:p>
            <a:pPr defTabSz="912813" eaLnBrk="1" hangingPunct="1">
              <a:buFont typeface="Wingdings" pitchFamily="2" charset="2"/>
              <a:buChar char="Ø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Запрещено курение во всех видах транспорта, в столовых, в ряде ресторанов,  кафе и в других общественных местах .                         </a:t>
            </a: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54102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Борьба с табакокурением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2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68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773238"/>
            <a:ext cx="4572000" cy="2620962"/>
          </a:xfrm>
        </p:spPr>
        <p:txBody>
          <a:bodyPr/>
          <a:lstStyle/>
          <a:p>
            <a:pPr algn="ctr" defTabSz="912813" eaLnBrk="1" hangingPunct="1">
              <a:buFontTx/>
              <a:buNone/>
            </a:pPr>
            <a:r>
              <a:rPr lang="ru-RU" altLang="ru-RU" sz="2800" smtClean="0"/>
              <a:t>	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В Российской Федерации </a:t>
            </a:r>
          </a:p>
          <a:p>
            <a:pPr algn="ctr" defTabSz="912813" eaLnBrk="1" hangingPunct="1">
              <a:buFontTx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действует </a:t>
            </a:r>
          </a:p>
          <a:p>
            <a:pPr algn="ctr" defTabSz="912813" eaLnBrk="1" hangingPunct="1">
              <a:buFontTx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«Закон об ограничении курения табака». </a:t>
            </a:r>
          </a:p>
        </p:txBody>
      </p:sp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2916238" y="476250"/>
            <a:ext cx="345598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Закон</a:t>
            </a:r>
          </a:p>
        </p:txBody>
      </p:sp>
      <p:pic>
        <p:nvPicPr>
          <p:cNvPr id="16388" name="Picture 4" descr="j033691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420938"/>
            <a:ext cx="2090737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j033691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276475"/>
            <a:ext cx="2339975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84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24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79838" y="1700213"/>
            <a:ext cx="5184775" cy="3413125"/>
          </a:xfrm>
        </p:spPr>
        <p:txBody>
          <a:bodyPr/>
          <a:lstStyle/>
          <a:p>
            <a:pPr algn="ctr" defTabSz="912813"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>
                <a:latin typeface="Georgia" pitchFamily="18" charset="0"/>
              </a:rPr>
              <a:t>	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По данным врачей каждая девушка в возрасте 15 - 17 лет уже пробовала курить.</a:t>
            </a:r>
          </a:p>
          <a:p>
            <a:pPr algn="ctr" defTabSz="912813"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	А к 18 годам число девушек, </a:t>
            </a:r>
          </a:p>
          <a:p>
            <a:pPr algn="ctr" defTabSz="912813" eaLnBrk="1" hangingPunct="1">
              <a:lnSpc>
                <a:spcPct val="90000"/>
              </a:lnSpc>
              <a:buFontTx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	выкуривающих хотя бы одну сигарету, превышает 40%.</a:t>
            </a:r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3138487" cy="892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Статистика</a:t>
            </a:r>
          </a:p>
        </p:txBody>
      </p:sp>
      <p:pic>
        <p:nvPicPr>
          <p:cNvPr id="17412" name="Picture 4" descr="715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492375"/>
            <a:ext cx="36210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56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48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  <p:bldP spid="174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1916113"/>
            <a:ext cx="8820150" cy="1655762"/>
          </a:xfrm>
        </p:spPr>
        <p:txBody>
          <a:bodyPr/>
          <a:lstStyle/>
          <a:p>
            <a:pPr algn="ctr" defTabSz="912813" eaLnBrk="1" hangingPunct="1">
              <a:buFontTx/>
              <a:buNone/>
            </a:pPr>
            <a:r>
              <a:rPr lang="ru-RU" altLang="ru-RU" sz="2800" smtClean="0">
                <a:latin typeface="Georgia" pitchFamily="18" charset="0"/>
              </a:rPr>
              <a:t>	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Если бы каждый  курильщик осознал в полной мере последствия курения, то продолжали бы курить только сумасшедшие.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2987675" y="260350"/>
            <a:ext cx="2736850" cy="893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Осознай!</a:t>
            </a:r>
          </a:p>
        </p:txBody>
      </p:sp>
      <p:pic>
        <p:nvPicPr>
          <p:cNvPr id="18436" name="Picture 4" descr="Рисунок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933825"/>
            <a:ext cx="244792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184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SWScan002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484313"/>
            <a:ext cx="7632700" cy="5145087"/>
          </a:xfrm>
          <a:prstGeom prst="rect">
            <a:avLst/>
          </a:prstGeom>
          <a:noFill/>
          <a:ln w="9525">
            <a:solidFill>
              <a:srgbClr val="99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6767512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Одна затяжка, и все пропало!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356100" y="1484313"/>
            <a:ext cx="4475163" cy="4924425"/>
          </a:xfrm>
        </p:spPr>
        <p:txBody>
          <a:bodyPr/>
          <a:lstStyle/>
          <a:p>
            <a:pPr defTabSz="91281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Избавление от интоксикации организма.</a:t>
            </a:r>
          </a:p>
          <a:p>
            <a:pPr defTabSz="91281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Уменьшение риска развития рака.</a:t>
            </a:r>
          </a:p>
          <a:p>
            <a:pPr defTabSz="91281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Сохранение денег на другие расходы.</a:t>
            </a:r>
          </a:p>
          <a:p>
            <a:pPr defTabSz="91281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Спасение окружающих от заболеваний органов дыхания.</a:t>
            </a:r>
          </a:p>
          <a:p>
            <a:pPr defTabSz="91281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Шанс продлить жизнь на 10 – 20 лет.</a:t>
            </a:r>
          </a:p>
          <a:p>
            <a:pPr defTabSz="91281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Получить контроль над своей жизнью.</a:t>
            </a:r>
          </a:p>
        </p:txBody>
      </p:sp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1547813" y="333375"/>
            <a:ext cx="557212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Что дает отказ от курения</a:t>
            </a:r>
          </a:p>
        </p:txBody>
      </p:sp>
      <p:pic>
        <p:nvPicPr>
          <p:cNvPr id="20484" name="Picture 4" descr="650f8635f4c333efac10937d29287c4b_fu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49500"/>
            <a:ext cx="3879850" cy="3311525"/>
          </a:xfrm>
          <a:prstGeom prst="rect">
            <a:avLst/>
          </a:prstGeom>
          <a:noFill/>
          <a:ln w="9525">
            <a:solidFill>
              <a:srgbClr val="3E584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6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84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72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88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160"/>
                            </p:stCondLst>
                            <p:childTnLst>
                              <p:par>
                                <p:cTn id="4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  <p:bldP spid="2048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341438"/>
            <a:ext cx="4105275" cy="1439862"/>
          </a:xfrm>
        </p:spPr>
        <p:txBody>
          <a:bodyPr/>
          <a:lstStyle/>
          <a:p>
            <a:pPr defTabSz="912813" eaLnBrk="1" hangingPunct="1">
              <a:buFontTx/>
              <a:buNone/>
            </a:pPr>
            <a:r>
              <a:rPr lang="ru-RU" altLang="ru-RU" sz="3600" smtClean="0">
                <a:latin typeface="Georgia" pitchFamily="18" charset="0"/>
              </a:rPr>
              <a:t>Кто курит табак – тот себе враг.</a:t>
            </a:r>
          </a:p>
        </p:txBody>
      </p:sp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1116013" y="1341438"/>
            <a:ext cx="2592387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Помни!</a:t>
            </a:r>
          </a:p>
        </p:txBody>
      </p:sp>
      <p:pic>
        <p:nvPicPr>
          <p:cNvPr id="21508" name="Picture 4" descr="j03372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997200"/>
            <a:ext cx="432117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Курение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997200"/>
            <a:ext cx="3889375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  <p:bldP spid="2150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ctrTitle"/>
          </p:nvPr>
        </p:nvSpPr>
        <p:spPr>
          <a:xfrm>
            <a:off x="611188" y="260350"/>
            <a:ext cx="7772400" cy="936625"/>
          </a:xfrm>
        </p:spPr>
        <p:txBody>
          <a:bodyPr/>
          <a:lstStyle/>
          <a:p>
            <a:pPr defTabSz="912813"/>
            <a:r>
              <a:rPr lang="ru-RU" altLang="ru-RU" sz="4000" smtClean="0">
                <a:latin typeface="Times New Roman" pitchFamily="18" charset="0"/>
                <a:cs typeface="Times New Roman" pitchFamily="18" charset="0"/>
              </a:rPr>
              <a:t>Список литературы: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1052513"/>
            <a:ext cx="8353425" cy="5472112"/>
          </a:xfrm>
        </p:spPr>
        <p:txBody>
          <a:bodyPr/>
          <a:lstStyle/>
          <a:p>
            <a:pPr marL="514350" indent="-514350"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Андреева Т.И., Красовский К.С. Табак и здоровье. – Киев 2004. – 224с.</a:t>
            </a: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Гончарук С.В.: Активный образ жизни и здоровье студента.- Белгород: ПОЛИТЕРРА, 2011</a:t>
            </a: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Дик Н.Ф. Как прожить долгую и здоровую жизнь.- Ростов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Дону:Феникс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2010.</a:t>
            </a: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Дэвид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Брайзер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бросить курить для «чайников» =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Quitting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Smoking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Dummies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 — М.: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file" tooltip="Диалектика (издательство) (страница отсутствует)"/>
              </a:rPr>
              <a:t>«Диалектика»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2005. — С. 304. 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ISBN 0-7645-2629-4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Коробкина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З.В.:Профилактика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наркотической зависимости у детей и молодежи.-М.:Академия,2010.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6.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photo/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raznoe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sigarety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/56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txBody>
          <a:bodyPr/>
          <a:lstStyle/>
          <a:p>
            <a:pPr>
              <a:defRPr/>
            </a:pPr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Табак - враг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500" y="1357313"/>
            <a:ext cx="4786313" cy="521493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Табак приносит вред телу, разрушает разум, отупляет целые нации.</a:t>
            </a:r>
          </a:p>
          <a:p>
            <a:pPr marL="342900" indent="-342900">
              <a:buFontTx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Бальзак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Курение - это более чем привычка. Все те формы потребления табака, которые стали популярными среди населения, способствуют попаданию никотина в кровь. После проникновения сигаретного дыма в легкие никотин попадает в мозг уже через семь секунд.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None/>
              <a:defRPr/>
            </a:pPr>
            <a:endParaRPr lang="ru-RU" dirty="0"/>
          </a:p>
        </p:txBody>
      </p:sp>
      <p:pic>
        <p:nvPicPr>
          <p:cNvPr id="5" name="Picture 2" descr="Копия SWScan0014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1285875"/>
            <a:ext cx="3071813" cy="48402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2813"/>
            <a:r>
              <a:rPr lang="ru-RU" altLang="ru-RU" sz="5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ФАКТЫ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995738" y="273050"/>
            <a:ext cx="4968875" cy="6324600"/>
          </a:xfrm>
        </p:spPr>
        <p:txBody>
          <a:bodyPr/>
          <a:lstStyle/>
          <a:p>
            <a:pPr defTabSz="912813"/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На самом деле, капля никотина - это "лошадиная доза", т.к. в одной сигарете содержится от 0,8 до 3 мг никотина, а смертельная доза для человека - от 0,5 до 1 мг на 1 кг живого веса.)</a:t>
            </a:r>
          </a:p>
          <a:p>
            <a:pPr defTabSz="912813"/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Получается, что для того, чтобы получить каплю никотина (пусть капля = 1 грамм), нужно около тысячи сигарет (1 миллиграмм = 0.001 грамма). И употребить их нужно сразу.) </a:t>
            </a:r>
          </a:p>
          <a:p>
            <a:pPr defTabSz="912813"/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Смертельная доза для человека - приблизительно 0,7 мг УМНОЖАЕМ на вес 70 кг = 50 мг ДЕЛИМ на 0,8 = около 60 сигарет одновременно, но это никак не 1 000 сигарет, которые могут и лошадь убить, т.к. вес самых тяжеловесных пород - 900 кг. Получается, что для того, чтобы убить лошадь, нужно 1 мг УМНОЖИТЬ на 900 кг веса = 0,9 грамма никотина. Поэтому, да, действительно, 1 капля (1 грамм никотина) может убить даже самую большую лошадь.</a:t>
            </a:r>
          </a:p>
          <a:p>
            <a:pPr defTabSz="912813"/>
            <a:endParaRPr lang="ru-RU" altLang="ru-RU" smtClean="0"/>
          </a:p>
        </p:txBody>
      </p:sp>
      <p:sp>
        <p:nvSpPr>
          <p:cNvPr id="512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defTabSz="912813"/>
            <a:endParaRPr lang="ru-RU" altLang="ru-RU" smtClean="0"/>
          </a:p>
        </p:txBody>
      </p:sp>
      <p:pic>
        <p:nvPicPr>
          <p:cNvPr id="5125" name="Picture 2" descr="C:\Users\1\Desktop\Нелек\Картинки\0_9658_8f971b9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744416" cy="4664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pPr algn="just" defTabSz="912813"/>
            <a:r>
              <a:rPr lang="ru-RU" alt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даже одна выкуренная сигарета может привести к необратимым последствиям</a:t>
            </a:r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349500"/>
            <a:ext cx="4900613" cy="3776663"/>
          </a:xfrm>
        </p:spPr>
        <p:txBody>
          <a:bodyPr/>
          <a:lstStyle/>
          <a:p>
            <a:pPr marL="0" indent="0" defTabSz="912813">
              <a:buFontTx/>
              <a:buNone/>
            </a:pPr>
            <a:r>
              <a:rPr lang="ru-RU" alt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 изучить влияние никотина на здоровье девушки.</a:t>
            </a:r>
          </a:p>
        </p:txBody>
      </p:sp>
      <p:pic>
        <p:nvPicPr>
          <p:cNvPr id="6148" name="Picture 2" descr="C:\Users\1\Desktop\0b2933099250cb69a5231def3e78ccf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713477">
            <a:off x="4452938" y="2357438"/>
            <a:ext cx="3897312" cy="4143375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912813"/>
            <a:r>
              <a:rPr lang="ru-RU" alt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2763" indent="-512763" defTabSz="912813">
              <a:buFontTx/>
              <a:buAutoNum type="arabicPeriod"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Изучить литературу, раскрывающую тематику данного проекта.</a:t>
            </a:r>
          </a:p>
          <a:p>
            <a:pPr marL="512763" indent="-512763" defTabSz="912813">
              <a:buFontTx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2. Определить процентное соотношение курящих девушек среди учащихся 2 курсов в АСПК.</a:t>
            </a:r>
          </a:p>
          <a:p>
            <a:pPr marL="512763" indent="-512763" defTabSz="912813">
              <a:buFontTx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3. Определить основные методы и средства преодоления курения.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916113"/>
            <a:ext cx="4356100" cy="4105275"/>
          </a:xfrm>
        </p:spPr>
        <p:txBody>
          <a:bodyPr/>
          <a:lstStyle/>
          <a:p>
            <a:pPr algn="ctr" defTabSz="912813" eaLnBrk="1" hangingPunct="1">
              <a:buFontTx/>
              <a:buNone/>
            </a:pPr>
            <a:r>
              <a:rPr lang="ru-RU" altLang="ru-RU" sz="2800" smtClean="0"/>
              <a:t>	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В России торговля табаком и курение были разрешены в 1697 году в царствование Петра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, который сам стал заядлым курильщиком.</a:t>
            </a:r>
          </a:p>
        </p:txBody>
      </p:sp>
      <p:sp>
        <p:nvSpPr>
          <p:cNvPr id="5123" name="WordArt 3"/>
          <p:cNvSpPr>
            <a:spLocks noChangeArrowheads="1" noChangeShapeType="1" noTextEdit="1"/>
          </p:cNvSpPr>
          <p:nvPr/>
        </p:nvSpPr>
        <p:spPr bwMode="auto">
          <a:xfrm>
            <a:off x="2195513" y="549275"/>
            <a:ext cx="496887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Табак в России</a:t>
            </a:r>
          </a:p>
        </p:txBody>
      </p:sp>
      <p:pic>
        <p:nvPicPr>
          <p:cNvPr id="5124" name="Picture 4" descr="Копия Копия f08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060575"/>
            <a:ext cx="3878263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  <p:bldP spid="51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ru-RU" altLang="ru-RU" smtClean="0"/>
              <a:t>Сигарета – как она есть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0" y="1295400"/>
            <a:ext cx="5029200" cy="4876800"/>
          </a:xfrm>
        </p:spPr>
        <p:txBody>
          <a:bodyPr/>
          <a:lstStyle/>
          <a:p>
            <a:pPr defTabSz="912813" eaLnBrk="1" hangingPunct="1">
              <a:lnSpc>
                <a:spcPct val="90000"/>
              </a:lnSpc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Каждую секунду на земле выкуривается </a:t>
            </a:r>
            <a:r>
              <a:rPr lang="ru-RU" altLang="ru-RU" sz="2800" b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более 300 000 сигарет</a:t>
            </a: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defTabSz="912813" eaLnBrk="1" hangingPunct="1">
              <a:lnSpc>
                <a:spcPct val="90000"/>
              </a:lnSpc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altLang="ru-RU" sz="2800" b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40 веществ</a:t>
            </a: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, содержащихся в табачном дыме, </a:t>
            </a:r>
            <a:r>
              <a:rPr lang="ru-RU" altLang="ru-RU" sz="2800" b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вызывают рак.</a:t>
            </a:r>
            <a:endParaRPr lang="ru-RU" alt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defTabSz="912813" eaLnBrk="1" hangingPunct="1">
              <a:lnSpc>
                <a:spcPct val="90000"/>
              </a:lnSpc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Пассивные курильщики в два раза чаще заболевают раком, чем те, кого не </a:t>
            </a:r>
            <a:r>
              <a:rPr lang="ru-RU" altLang="ru-RU" sz="2800" b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«обкуривают»</a:t>
            </a: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9220" name="Picture 4" descr="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3344863" cy="3657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2813" eaLnBrk="1" hangingPunct="1"/>
            <a:r>
              <a:rPr lang="ru-RU" altLang="ru-RU" smtClean="0"/>
              <a:t>Сигарета – как она есть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1447800"/>
            <a:ext cx="5410200" cy="5149850"/>
          </a:xfrm>
        </p:spPr>
        <p:txBody>
          <a:bodyPr/>
          <a:lstStyle/>
          <a:p>
            <a:pPr defTabSz="912813" eaLnBrk="1" hangingPunct="1">
              <a:lnSpc>
                <a:spcPct val="80000"/>
              </a:lnSpc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При выкуривании 20 граммов табака образуется </a:t>
            </a:r>
            <a:r>
              <a:rPr lang="ru-RU" altLang="ru-RU" sz="2000" b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1 грамм табачного дёгтя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. Табачный дёготь на зубах курильщика откладывается и они чернеют, издают специфический неприятный запах, который ощущается при разговоре с курильщиком.</a:t>
            </a:r>
          </a:p>
          <a:p>
            <a:pPr defTabSz="912813" eaLnBrk="1" hangingPunct="1">
              <a:lnSpc>
                <a:spcPct val="80000"/>
              </a:lnSpc>
            </a:pPr>
            <a:endParaRPr lang="ru-RU" alt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У курильщика обогащение крови происходит не столько кислородом, сколько </a:t>
            </a:r>
            <a:r>
              <a:rPr lang="ru-RU" altLang="ru-RU" sz="2000" b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угарным газом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. Вот почему у человека, выкурившего подряд несколько сигарет или находящегося в накуренном помещении, развивается кислородное голодание, появляется головная боль, головокружение, тошнота, бледность.</a:t>
            </a:r>
          </a:p>
        </p:txBody>
      </p:sp>
      <p:pic>
        <p:nvPicPr>
          <p:cNvPr id="10244" name="Picture 4" descr="5"/>
          <p:cNvPicPr>
            <a:picLocks noChangeAspect="1" noChangeArrowheads="1"/>
          </p:cNvPicPr>
          <p:nvPr/>
        </p:nvPicPr>
        <p:blipFill>
          <a:blip r:embed="rId2" cstate="print"/>
          <a:srcRect l="10638" b="-523"/>
          <a:stretch>
            <a:fillRect/>
          </a:stretch>
        </p:blipFill>
        <p:spPr bwMode="auto">
          <a:xfrm>
            <a:off x="323528" y="1772816"/>
            <a:ext cx="2906046" cy="3044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873</Words>
  <Application>Microsoft Office PowerPoint</Application>
  <PresentationFormat>Экран (4:3)</PresentationFormat>
  <Paragraphs>110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Georgia</vt:lpstr>
      <vt:lpstr>Оформление по умолчанию</vt:lpstr>
      <vt:lpstr>ОАОУ СПО «Астраханский социально-педагогический колледж»</vt:lpstr>
      <vt:lpstr>Проект: «Курить – здоровью вредить»</vt:lpstr>
      <vt:lpstr>Табак - враг</vt:lpstr>
      <vt:lpstr>ФАКТЫ</vt:lpstr>
      <vt:lpstr>Гипотеза: даже одна выкуренная сигарета может привести к необратимым последствиям</vt:lpstr>
      <vt:lpstr>Задачи проекта:</vt:lpstr>
      <vt:lpstr>Презентация PowerPoint</vt:lpstr>
      <vt:lpstr>Сигарета – как она есть</vt:lpstr>
      <vt:lpstr>Сигарета – как она есть</vt:lpstr>
      <vt:lpstr>Сигарета – как она есть</vt:lpstr>
      <vt:lpstr>Торопись победить!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Анкетирование, проведенное в АСПК среди девушек II курсов показало:</vt:lpstr>
      <vt:lpstr>Проанализировав полученные результаты  можно сделать выводы: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литературы: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Aleks</dc:creator>
  <cp:lastModifiedBy>Александр Надточий</cp:lastModifiedBy>
  <cp:revision>35</cp:revision>
  <dcterms:created xsi:type="dcterms:W3CDTF">2008-11-23T17:33:26Z</dcterms:created>
  <dcterms:modified xsi:type="dcterms:W3CDTF">2015-03-11T06:49:31Z</dcterms:modified>
</cp:coreProperties>
</file>