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2" r:id="rId4"/>
    <p:sldId id="259" r:id="rId5"/>
    <p:sldId id="260" r:id="rId6"/>
    <p:sldId id="264" r:id="rId7"/>
    <p:sldId id="265" r:id="rId8"/>
    <p:sldId id="266" r:id="rId9"/>
    <p:sldId id="268" r:id="rId10"/>
    <p:sldId id="261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0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41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09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4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9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38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55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458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16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DE74A-2701-4B5E-ABCA-7B6B28C677C8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50DED-5AD1-4532-B86C-393565F9D9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4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8.jpg" Type="http://schemas.openxmlformats.org/officeDocument/2006/relationships/image"/><Relationship Id="rId4" Target="../media/image17.jp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7.jp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8.gif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0.jp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1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2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3.jp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81314" y="246744"/>
            <a:ext cx="50096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Чудный праздник настает,</a:t>
            </a:r>
          </a:p>
          <a:p>
            <a:r>
              <a:rPr lang="ru-RU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Папоротник вдруг </a:t>
            </a:r>
            <a:r>
              <a:rPr lang="ru-RU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цветет…</a:t>
            </a:r>
            <a:endParaRPr lang="ru-RU" b="1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  <a:p>
            <a:r>
              <a:rPr lang="ru-RU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Кто его смог отыскать,</a:t>
            </a:r>
          </a:p>
          <a:p>
            <a:r>
              <a:rPr lang="ru-RU" b="1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Будет счастье тот </a:t>
            </a:r>
            <a:r>
              <a:rPr lang="ru-RU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встречать…</a:t>
            </a:r>
            <a:endParaRPr lang="ru-RU" b="1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  <a:p>
            <a:endParaRPr lang="ru-RU" b="1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  <a:p>
            <a:endParaRPr lang="ru-RU" sz="2800" b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3830" y="5201993"/>
            <a:ext cx="4309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Петренко Лариса Евгеньевна</a:t>
            </a:r>
          </a:p>
          <a:p>
            <a:r>
              <a:rPr lang="ru-RU" sz="2400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Учитель истории</a:t>
            </a:r>
          </a:p>
          <a:p>
            <a:r>
              <a:rPr lang="ru-RU" sz="2400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МБОУ УСОШ № 4</a:t>
            </a:r>
          </a:p>
          <a:p>
            <a:r>
              <a:rPr lang="ru-RU" sz="2400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г. Удомля Тверская область</a:t>
            </a:r>
            <a:endParaRPr lang="ru-RU" sz="2400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191100">
            <a:off x="5027928" y="1899382"/>
            <a:ext cx="58305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Gabriola" pitchFamily="82" charset="0"/>
              </a:rPr>
              <a:t>ЦВЕТОК ПАПОРОТНИКА</a:t>
            </a:r>
            <a:endParaRPr lang="ru-RU" sz="6600" b="1" dirty="0">
              <a:solidFill>
                <a:srgbClr val="FFFF00"/>
              </a:solidFill>
              <a:latin typeface="Gabriola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178244">
            <a:off x="7286172" y="3788229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 (народный праздник Ивана Купала)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9" y="536332"/>
            <a:ext cx="3395981" cy="517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864955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37284" y="452713"/>
            <a:ext cx="4171950" cy="36933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Заплету венок из трав,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Покажу весёлый нрав,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Обращусь к </a:t>
            </a:r>
            <a:r>
              <a:rPr dirty="0" err="1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Яриле</a:t>
            </a:r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-Богу: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Пусть подскажет мне дорогу,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Где меня любимый ждёт. 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С песней встану в хоровод,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Ведь купальской тёмной </a:t>
            </a:r>
            <a:endParaRPr dirty="0" i="1" lang="ru-RU" smtClean="0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r>
              <a:rPr dirty="0" i="1" lang="ru-RU" smtClean="0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ночью</a:t>
            </a:r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 Путь к любимому короче.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Ты найди меня, мой свет!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Подари волшебный цвет!</a:t>
            </a:r>
          </a:p>
          <a:p>
            <a:endParaRPr dirty="0" lang="ru-RU">
              <a:solidFill>
                <a:srgbClr val="FFFF00"/>
              </a:solidFill>
            </a:endParaRPr>
          </a:p>
          <a:p>
            <a:endParaRPr dirty="0" lang="ru-RU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" y="365953"/>
            <a:ext cx="6275070" cy="267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77484" y="5536321"/>
            <a:ext cx="102834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dirty="0" i="1" lang="ru-RU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Девушки собирали двенадцать трав, в число которых обязательно входили папоротник и чертополох, и клали их под подушку, приговаривая: «Суженый, ряженый, приходи в мой сад погулять!»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b="-74"/>
          <a:stretch/>
        </p:blipFill>
        <p:spPr>
          <a:xfrm>
            <a:off x="788219" y="3173757"/>
            <a:ext cx="6046922" cy="249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270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9560" y="422910"/>
            <a:ext cx="4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63705" y="815926"/>
            <a:ext cx="5310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u="sng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Список использованных источников</a:t>
            </a:r>
            <a:endParaRPr lang="ru-RU" sz="2400" i="1" u="sng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7957" y="1674055"/>
            <a:ext cx="9200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http://www.advantour.com/rus/russia/traditions/ivan-kupala.htm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6092" y="2293034"/>
            <a:ext cx="7160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http://prazdnik-portal.ru/prazdnik-ivana-kupaly/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281417"/>
            <a:ext cx="3054361" cy="20667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75" y="4224438"/>
            <a:ext cx="3394710" cy="21237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980" y="4224438"/>
            <a:ext cx="3707130" cy="212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71521" y="422910"/>
            <a:ext cx="41719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Праздник этот необычный,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Его празднуют гурьбой,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природе рядом с речкой,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 хороводом, чехардой,</a:t>
            </a:r>
          </a:p>
          <a:p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Иванов день девчата,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воду кладут венки,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 томятся в ожиданье,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 этот день все женихи,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Празднуют его все летом,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 самый жаркий из деньков,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Верят в разные приметы,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Не приемлют лишних </a:t>
            </a:r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слов.</a:t>
            </a:r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098" y="4180344"/>
            <a:ext cx="115073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Издревле все народы мира отмечали в конце июня праздник вершины лета. </a:t>
            </a:r>
          </a:p>
          <a:p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На Руси таковым праздником является Иван Купала. В ночь с 23 на 24 июня все праздновали этот мистический, загадочный, но в то же время разгульный и весёлый праздник, полный обрядовых действий, правил и запретов, песен, приговоров, всевозможных примет, гаданий, легенд, поверий. Иванов день заполнен обрядами, связанными с водой, огнем и травами: костры, венки, купание.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865" y="512748"/>
            <a:ext cx="4332718" cy="3153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80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444" y="626465"/>
            <a:ext cx="41719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Ивана, на Купала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Молодежь </a:t>
            </a:r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всегда играла,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Цветы в поле собирала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 </a:t>
            </a:r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 веночки заплетала;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воду венки бросала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 </a:t>
            </a:r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судьбу свою искала.</a:t>
            </a:r>
          </a:p>
          <a:p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Счастья много, горя мало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 </a:t>
            </a:r>
            <a:r>
              <a:rPr lang="ru-RU" i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Ивана, на Купала.</a:t>
            </a:r>
          </a:p>
          <a:p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354" y="3488787"/>
            <a:ext cx="11549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Во времена язычества у древних </a:t>
            </a:r>
            <a:r>
              <a:rPr lang="ru-RU" sz="2400" i="1" dirty="0" err="1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русичей</a:t>
            </a:r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существовало божество Купало, олицетворяющее летнее плодородие. </a:t>
            </a:r>
            <a:r>
              <a:rPr lang="ru-RU" sz="2400" i="1" dirty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По вечерам в его </a:t>
            </a:r>
            <a:r>
              <a:rPr lang="ru-RU" sz="2400" i="1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честь </a:t>
            </a:r>
            <a:r>
              <a:rPr lang="ru-RU" sz="2400" i="1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распевали </a:t>
            </a:r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песни, и прыгали через костер. Это обрядовое действие превратилось в ежегодное празднование летнего солнцестояния, смешивая в себе языческую и христианскую традицию. Иваном божество Купало стало называться после крещения Руси, когда его заместил не кто иной, как Иоанн Креститель (точнее — его народный образ), крестивший самого Христа и чье рождество праздновалось 24 июня.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098" name="Picture 2" descr="E:\купала\kupal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262" y="562849"/>
            <a:ext cx="4503633" cy="286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70321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9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0192" y="435622"/>
            <a:ext cx="4058067" cy="36933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В эту ночь чудес и колдовства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 Место есть для игр и озорства.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Будем веселиться, громко петь,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Танцевать, неистово шуметь.</a:t>
            </a:r>
          </a:p>
          <a:p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endParaRPr dirty="0" lang="ru-RU">
              <a:solidFill>
                <a:srgbClr val="FFFF00"/>
              </a:solidFill>
            </a:endParaRPr>
          </a:p>
          <a:p>
            <a:endParaRPr dirty="0" lang="ru-RU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741" y="4007057"/>
            <a:ext cx="10964518" cy="23083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В это день люди опоясывались перевязями из цветов, на голову надевали венки из трав. Водили хороводы, пели песни, разводили костры, в середину которых ставили шест с укрепленным на нем горящим колесом — символом солнца.</a:t>
            </a:r>
            <a:r>
              <a:rPr dirty="0" lang="ru-RU" smtClean="0" sz="2400"/>
              <a:t> </a:t>
            </a:r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В день Ивана Купалы девушки завивали венки из трав, а вечером пускали их в воду, наблюдая, как и куда они плывут. Если венок тонет, значит, суженый разлюбил и замуж за него не выйти.</a:t>
            </a:r>
            <a:endParaRPr dirty="0" i="1" lang="ru-RU" sz="2400">
              <a:solidFill>
                <a:srgbClr val="FFFF00"/>
              </a:solidFill>
              <a:latin charset="0" pitchFamily="18" typeface="Cambria Math"/>
              <a:ea charset="0" pitchFamily="18" typeface="Cambria Math"/>
            </a:endParaRPr>
          </a:p>
        </p:txBody>
      </p:sp>
      <p:pic>
        <p:nvPicPr>
          <p:cNvPr descr="E:\купала\koster (2).jpg" id="5122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/>
          <a:stretch/>
        </p:blipFill>
        <p:spPr bwMode="auto">
          <a:xfrm>
            <a:off x="1119499" y="435623"/>
            <a:ext cx="4505325" cy="29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170638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78068" y="525459"/>
            <a:ext cx="4457700" cy="36933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С головы скорей венок сними,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Реченьке глубокой подари!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Ты неси, речушка, мой венок,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Чтоб достать никто его не смог!</a:t>
            </a:r>
          </a:p>
          <a:p>
            <a:endParaRPr dirty="0" i="1" lang="ru-RU">
              <a:solidFill>
                <a:srgbClr val="FFFF00"/>
              </a:solidFill>
              <a:latin charset="0" panose="020B0A04020102020204" pitchFamily="34" typeface="Arial Black"/>
              <a:cs charset="-79" panose="02010803020104030203" pitchFamily="2" typeface="Aharoni"/>
            </a:endParaRP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Окунемся  в воду с головой,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Силы ощутив дыханье неземной!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Будем до утра играть, протяжно петь</a:t>
            </a:r>
          </a:p>
          <a:p>
            <a:r>
              <a:rPr dirty="0" i="1" lang="ru-RU">
                <a:solidFill>
                  <a:srgbClr val="FFFF00"/>
                </a:solidFill>
                <a:latin charset="0" panose="020B0A04020102020204" pitchFamily="34" typeface="Arial Black"/>
                <a:cs charset="-79" panose="02010803020104030203" pitchFamily="2" typeface="Aharoni"/>
              </a:rPr>
              <a:t> И на звезды летние смотреть!!! </a:t>
            </a:r>
          </a:p>
          <a:p>
            <a:endParaRPr dirty="0" lang="ru-RU">
              <a:solidFill>
                <a:srgbClr val="FFFF00"/>
              </a:solidFill>
            </a:endParaRPr>
          </a:p>
          <a:p>
            <a:endParaRPr dirty="0" lang="ru-RU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365" y="5232302"/>
            <a:ext cx="112307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На Иванов день принято было обливать грязной водой всякого встречного. Считалось, чем чаще человек бежит купаться, тем чище будет его душа. Купаться же было предписано на заре: тогда купание обладало целебной силой.</a:t>
            </a:r>
            <a:endParaRPr dirty="0" i="1" lang="ru-RU" sz="2400">
              <a:solidFill>
                <a:srgbClr val="FFFF00"/>
              </a:solidFill>
              <a:latin charset="0" pitchFamily="18" typeface="Cambria Math"/>
              <a:ea charset="0" pitchFamily="18" typeface="Cambria Math"/>
            </a:endParaRPr>
          </a:p>
        </p:txBody>
      </p:sp>
      <p:pic>
        <p:nvPicPr>
          <p:cNvPr descr="E:\купала\kupala.jpg" id="6146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761" y="398692"/>
            <a:ext cx="3850449" cy="246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"/>
          <a:stretch/>
        </p:blipFill>
        <p:spPr>
          <a:xfrm>
            <a:off x="1258761" y="2994660"/>
            <a:ext cx="3869605" cy="226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9560" y="422910"/>
            <a:ext cx="4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03963" y="283142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i="1" dirty="0" smtClean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Мы костер средь леса разведем,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Папоротник сказочный найдем!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Сил волшебных нам подарит он –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Полюбить, еще коль не влюблен.</a:t>
            </a:r>
          </a:p>
          <a:p>
            <a:endParaRPr lang="ru-RU" i="1" dirty="0" smtClean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За руки возьмемся и вперед -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Нас во тьме огонь прекрасный ждет!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Всех от  зла очистит тот прыжок,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Выше постарайся прыгнуть, мой 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дружок!</a:t>
            </a:r>
            <a:endParaRPr lang="ru-RU" i="1" dirty="0">
              <a:solidFill>
                <a:srgbClr val="FFFF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369" y="3836353"/>
            <a:ext cx="11141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В купальную ночь разжигали очищающие костры. Вокруг них плясали, через них прыгали, кто удачнее и выше — тот будет счастливее. В купальских кострах матери сжигали снятые с хворых детей сорочки, чтобы вместе с этим бельём сгорели болезни. Молодёжь, напрыгавшись через костры, устраивали шумные весёлые игры, потасовки, бег наперегонки. Непременно играли в горелки.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37" y="490097"/>
            <a:ext cx="3810000" cy="334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896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9560" y="422910"/>
            <a:ext cx="4457700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>
              <a:solidFill>
                <a:srgbClr val="FFFF00"/>
              </a:solidFill>
            </a:endParaRPr>
          </a:p>
          <a:p>
            <a:endParaRPr dirty="0" lang="ru-RU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588" y="3091091"/>
            <a:ext cx="7091004" cy="267765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В народе верили, что все чудодейственные и целебные травы распускаются как раз в ночь на Ивана Купалу. Поэтому знающие и опытные люди, а особенно деревенские лекари и знахари, ни под каким видом не пропускали Ивановой ночи и собирали целебные коренья и травы на весь год.</a:t>
            </a:r>
            <a:endParaRPr dirty="0" i="1" lang="ru-RU" sz="2400">
              <a:solidFill>
                <a:srgbClr val="FFFF00"/>
              </a:solidFill>
              <a:latin charset="0" pitchFamily="18" typeface="Cambria Math"/>
              <a:ea charset="0" pitchFamily="18" typeface="Cambria Math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9888" y="1236941"/>
            <a:ext cx="7163972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Девушки на лугу собирали купальские травы, которые считались лекарственными и обладали различными чудесными свойствами: отводили от дома молнию. </a:t>
            </a:r>
            <a:endParaRPr dirty="0" i="1" lang="ru-RU" sz="2400">
              <a:solidFill>
                <a:srgbClr val="FFFF00"/>
              </a:solidFill>
              <a:latin charset="0" pitchFamily="18" typeface="Cambria Math"/>
              <a:ea charset="0" pitchFamily="18" typeface="Cambria Math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8"/>
          <a:stretch/>
        </p:blipFill>
        <p:spPr>
          <a:xfrm>
            <a:off x="7891837" y="422910"/>
            <a:ext cx="3810578" cy="26681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3"/>
          <a:stretch/>
        </p:blipFill>
        <p:spPr>
          <a:xfrm>
            <a:off x="7906269" y="3624541"/>
            <a:ext cx="3781714" cy="274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896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9560" y="422910"/>
            <a:ext cx="4457700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>
              <a:solidFill>
                <a:srgbClr val="FFFF00"/>
              </a:solidFill>
            </a:endParaRPr>
          </a:p>
          <a:p>
            <a:endParaRPr dirty="0" lang="ru-RU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746075"/>
            <a:ext cx="5410200" cy="489364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i="1" lang="ru-RU" smtClean="0" sz="2400">
                <a:solidFill>
                  <a:srgbClr val="FFFF00"/>
                </a:solidFill>
                <a:latin charset="0" pitchFamily="18" typeface="Cambria Math"/>
                <a:ea charset="0" pitchFamily="18" typeface="Cambria Math"/>
              </a:rPr>
              <a:t>Ходили слухи, что в полночь на Купалу расцветает папоротник. Чудесный огненный цветок может указать счастливцу местонахождения всех кладов. Около полуночи на широких листьях папоротника появляется почка, ровно в полночь созревшая почка с треском раскрывается и из нее появляется огненно-красный цветок. Человек сорвать его не может, но если увидит, все его пожелания исполнятся.</a:t>
            </a:r>
            <a:endParaRPr dirty="0" i="1" lang="ru-RU" sz="2400">
              <a:solidFill>
                <a:srgbClr val="FFFF00"/>
              </a:solidFill>
              <a:latin charset="0" pitchFamily="18" typeface="Cambria Math"/>
              <a:ea charset="0" pitchFamily="18" typeface="Cambria Math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r="23"/>
          <a:stretch/>
        </p:blipFill>
        <p:spPr>
          <a:xfrm>
            <a:off x="6938010" y="831014"/>
            <a:ext cx="4697730" cy="52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04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"/>
            <a:ext cx="12192000" cy="685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09560" y="422910"/>
            <a:ext cx="4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592" y="4344059"/>
            <a:ext cx="108554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С днем Ивана Купалы люди связывали представления о чудесах. В ночь на Купалу нельзя было спать, так как оживала и становилась активной вся нечисть: ведьмы, оборотни, упыри, русалки... Считалось, что на Ивана Купалу ведьмы тоже справляют свой праздник, стараясь как можно больше причинить зла людям.</a:t>
            </a:r>
            <a:endParaRPr lang="ru-RU" sz="2400" i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39" y="422911"/>
            <a:ext cx="5217431" cy="3921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17" y="422910"/>
            <a:ext cx="5316491" cy="392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58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891</Words>
  <Application>Microsoft Office PowerPoint</Application>
  <PresentationFormat>Произвольный</PresentationFormat>
  <Paragraphs>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МБОУ УСОШ №4</dc:creator>
  <cp:lastModifiedBy>Лариса Петренко</cp:lastModifiedBy>
  <cp:revision>27</cp:revision>
  <dcterms:created xsi:type="dcterms:W3CDTF">2015-06-22T12:26:49Z</dcterms:created>
  <dcterms:modified xsi:type="dcterms:W3CDTF">2015-07-12T12:35:50Z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594098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D6.2.12</vt:lpwstr>
  </property>
</Properties>
</file>