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64" r:id="rId15"/>
    <p:sldId id="270" r:id="rId16"/>
    <p:sldId id="271" r:id="rId17"/>
    <p:sldId id="276" r:id="rId18"/>
    <p:sldId id="272" r:id="rId19"/>
    <p:sldId id="273" r:id="rId20"/>
    <p:sldId id="274" r:id="rId21"/>
    <p:sldId id="275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  <a:solidFill>
            <a:srgbClr val="00B0F0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Основные виды экстремальных ситуаций в природе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5364088" y="2276872"/>
            <a:ext cx="3600400" cy="1152128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Автор: учитель ОБЖ Давыдкина Ирина Александровна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600200"/>
            <a:ext cx="4248472" cy="499715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Причинами этого могут быть такие внезапные природные явления, как сильное похолодание, дождь (ливень), метель, ураган, сильная жара, засуха и др. При этом человек, находящийся в отдалении от населённых пунктов, вынужден менять график и маршрут движения.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Резкое изменение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природных условий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22" name="Picture 2" descr="http://rb16.ru/files/news_images/2012/05/11/news129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2856"/>
            <a:ext cx="4472304" cy="3774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00200"/>
            <a:ext cx="8352928" cy="499715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Из-за этого отодвигается время его возвращения, что может привести к нехватке продовольствия и воды, вынужденному голоданию, воздействию на него неблагоприятных факторов природной среды (обморожению, переохлаждению или перегреву организма, переутомлению, тепловому и солнечному удару и т. п.). Если при этом до населённого пункта не один десяток километров, а непогода мешает ориентироваться и двигаться, возникает проблема длительного выживания.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Резкое изменение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природных условий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252028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Это могут быть травмы (ушибы, вывихи, переломы, растяжение мышц), отравления растительными и животными ядами, укусы животных, тепловые и солнечные удары, переохлаждения, инфекционные заболевания. В зависимости от степени их неблагоприятного воздействия на организм может возникнуть угроза здоровью и жизни человека.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35280" cy="115212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>Заболевания или повреждения организма человека, требующие экстренной медицинской помощи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8674" name="Picture 2" descr="http://www.alesyamag.by/wp-content/uploads/2012/06/26-27-Mamina-shko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072930"/>
            <a:ext cx="4829175" cy="27850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00200"/>
            <a:ext cx="8352928" cy="499715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Наиболее опасная экстремальная ситуация, так как положение человека, оказавшегося один на один с природой, как правило, возникает неожиданно и не по его желанию. 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Рассмотрим наиболее распространённые ситуации.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Вынужденное автономное существование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3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4392488" cy="5904656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Потеря ориентировки на местности</a:t>
            </a:r>
            <a:r>
              <a:rPr lang="ru-RU" dirty="0" smtClean="0"/>
              <a:t> особенно часто возникает в результате неумения пользоваться компасом, ориентироваться, выдерживать направление движения, обходить препятствия. Однако она может случиться не только с неопытным туристом.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www.firestock.ru/wp-content/uploads/2015/01/Dollarphotoclub_56324263-255x2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628800"/>
            <a:ext cx="4157067" cy="4157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3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013176"/>
            <a:ext cx="8424936" cy="151216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Потеря группы</a:t>
            </a:r>
            <a:r>
              <a:rPr lang="ru-RU" dirty="0" smtClean="0"/>
              <a:t> в результате отставания или отрыва от неё, несвоевременного выхода к месту сбора группы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mg.funsochi.ru:8000/gallery/albums/userpics/108045/IMG_88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60648"/>
            <a:ext cx="6880820" cy="4587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3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301208"/>
            <a:ext cx="8568952" cy="115212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Авария транспортного средства</a:t>
            </a:r>
            <a:r>
              <a:rPr lang="ru-RU" dirty="0" smtClean="0"/>
              <a:t> (самолёта, автомобиля, теплохода и т. д.).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i013.radikal.ru/1106/c6/341a667a92a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03853"/>
            <a:ext cx="6956772" cy="4730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images.forwallpaper.com/files/thumbs/preview/112/1128295__squirrels-eichh%C3%B6rnchen-wds_p.jpg"/>
          <p:cNvPicPr>
            <a:picLocks noChangeAspect="1" noChangeArrowheads="1"/>
          </p:cNvPicPr>
          <p:nvPr/>
        </p:nvPicPr>
        <p:blipFill>
          <a:blip r:embed="rId2" cstate="print"/>
          <a:srcRect l="5872" r="122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179512" y="4437112"/>
            <a:ext cx="5400600" cy="2160240"/>
          </a:xfrm>
          <a:prstGeom prst="wedgeRoundRectCallout">
            <a:avLst>
              <a:gd name="adj1" fmla="val 32451"/>
              <a:gd name="adj2" fmla="val -117273"/>
              <a:gd name="adj3" fmla="val 16667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Покажи детям видео</a:t>
            </a:r>
            <a:endParaRPr lang="ru-RU" sz="40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3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437112"/>
            <a:ext cx="8568952" cy="223224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Однако не всякое автономное существование следует считать экстремальной ситуацией. Например, группа в походе находится в автономном существовании. Но она обеспечена продуктами питания, знает свой маршрут и без приключений идёт по нему. То же относится и к различным исследовательским экспедициям.</a:t>
            </a:r>
            <a:endParaRPr lang="ru-RU" dirty="0"/>
          </a:p>
        </p:txBody>
      </p:sp>
      <p:pic>
        <p:nvPicPr>
          <p:cNvPr id="3074" name="Picture 2" descr="http://ic.pics.livejournal.com/tylergibbs/73636320/311091/311091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0"/>
            <a:ext cx="6485613" cy="4302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3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581128"/>
            <a:ext cx="8496944" cy="227687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Другое дело, что во время похода (экспедиции) могут возникнуть обстоятельства, приводящие к экстремальной ситуации: кончатся, например, продукты питания, при переправе унесёт чей-то рюкзак с нужным снаряжением.</a:t>
            </a:r>
            <a:endParaRPr lang="ru-RU" dirty="0"/>
          </a:p>
        </p:txBody>
      </p:sp>
      <p:pic>
        <p:nvPicPr>
          <p:cNvPr id="2050" name="Picture 2" descr="http://lab-putesh.mskobr.ru/images/joomgallery/details/__-____31/__2_20131009_18040209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8640"/>
            <a:ext cx="6899920" cy="431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676456" cy="11430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Зачастую природа преподносит людям суровые испытания — землетрясения, наводнения, ураганы, бури, смерчи, лесные пожары, лавины, снежные заносы и др.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600200"/>
            <a:ext cx="4536504" cy="499715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Все эти процессы и явления возникают в результате действия стихийных сил в природе и могут вызвать многочисленные человеческие жертвы, причинить значительный материальный и другой ущерб (разрушение промышленных сооружений, жилых зданий, населённых пунктов и т. д.).</a:t>
            </a:r>
            <a:endParaRPr lang="ru-RU" dirty="0"/>
          </a:p>
        </p:txBody>
      </p:sp>
      <p:pic>
        <p:nvPicPr>
          <p:cNvPr id="14344" name="Picture 8" descr="http://www.otvprim.ru/files/images/98cc24a1eccb8664e12729cb70baedc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73016"/>
            <a:ext cx="3840427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3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509120"/>
            <a:ext cx="8280920" cy="208823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Конечно, нельзя предугадать и описать все возможные ситуации и дать конкретные советы, как в них действовать. Но надо понять, что во всех таких случаях необходимо решать одну, главную задачу — уцелеть, выжить.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opgun.ru/files/g/21/orig/959042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115616" y="0"/>
            <a:ext cx="6492950" cy="4328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3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4581128"/>
            <a:ext cx="8280920" cy="20162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i="1" dirty="0" smtClean="0"/>
              <a:t>Выживание — активная, целеустремлённая деятельность, направленная на сохранение жизни, здоровья и работоспособности в условиях автономного существования.</a:t>
            </a:r>
            <a:r>
              <a:rPr lang="ru-RU" sz="3200" dirty="0" smtClean="0"/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cs302709.vk.me/u162471998/154951993/x_9b9169b3.jpg"/>
          <p:cNvPicPr>
            <a:picLocks noChangeAspect="1" noChangeArrowheads="1"/>
          </p:cNvPicPr>
          <p:nvPr/>
        </p:nvPicPr>
        <p:blipFill>
          <a:blip r:embed="rId3" cstate="print"/>
          <a:srcRect t="6675" b="4875"/>
          <a:stretch>
            <a:fillRect/>
          </a:stretch>
        </p:blipFill>
        <p:spPr bwMode="auto">
          <a:xfrm>
            <a:off x="1115616" y="188640"/>
            <a:ext cx="6580212" cy="4365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hostmypics.com/images/2015/01/23/859a42ac28fe0ee6.jpg"/>
          <p:cNvPicPr>
            <a:picLocks noChangeAspect="1" noChangeArrowheads="1"/>
          </p:cNvPicPr>
          <p:nvPr/>
        </p:nvPicPr>
        <p:blipFill>
          <a:blip r:embed="rId2" cstate="print"/>
          <a:srcRect r="747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0" y="1844824"/>
            <a:ext cx="4139952" cy="4464496"/>
          </a:xfrm>
          <a:prstGeom prst="wedgeEllipseCallout">
            <a:avLst>
              <a:gd name="adj1" fmla="val 96516"/>
              <a:gd name="adj2" fmla="val -1429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Покажи детям видео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4/09/23/99367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1916832"/>
            <a:ext cx="3970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Использованные источники: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1052736"/>
            <a:ext cx="3600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Основы безопасности жизнедеятельности. </a:t>
            </a:r>
            <a:r>
              <a:rPr lang="ru-RU" sz="2400" dirty="0" smtClean="0"/>
              <a:t>6кл</a:t>
            </a:r>
            <a:r>
              <a:rPr lang="ru-RU" sz="2400" dirty="0"/>
              <a:t>.:</a:t>
            </a:r>
            <a:r>
              <a:rPr lang="ru-RU" sz="2400" dirty="0" smtClean="0"/>
              <a:t>учебник/А.Г. Маслов, </a:t>
            </a:r>
            <a:r>
              <a:rPr lang="ru-RU" sz="2400" dirty="0"/>
              <a:t>М.И. Кузнецов, В.В. Марков, В.Н. </a:t>
            </a:r>
            <a:r>
              <a:rPr lang="ru-RU" sz="2400" dirty="0" err="1"/>
              <a:t>Латчук</a:t>
            </a:r>
            <a:r>
              <a:rPr lang="ru-RU" sz="2400" dirty="0"/>
              <a:t>; под </a:t>
            </a:r>
            <a:r>
              <a:rPr lang="ru-RU" sz="2400" dirty="0" err="1"/>
              <a:t>ред.В.Н.Латчука</a:t>
            </a:r>
            <a:r>
              <a:rPr lang="ru-RU" sz="2400" dirty="0"/>
              <a:t>. </a:t>
            </a:r>
            <a:r>
              <a:rPr lang="ru-RU" sz="2400"/>
              <a:t>– </a:t>
            </a:r>
            <a:r>
              <a:rPr lang="ru-RU" sz="2400" smtClean="0"/>
              <a:t>2-е </a:t>
            </a:r>
            <a:r>
              <a:rPr lang="ru-RU" sz="2400" dirty="0" err="1"/>
              <a:t>изд</a:t>
            </a:r>
            <a:r>
              <a:rPr lang="ru-RU" sz="2400" dirty="0"/>
              <a:t>.,</a:t>
            </a:r>
            <a:r>
              <a:rPr lang="ru-RU" sz="2400" dirty="0" err="1"/>
              <a:t>стереотип._М.:Дрофа</a:t>
            </a:r>
            <a:r>
              <a:rPr lang="ru-RU" sz="2400" dirty="0"/>
              <a:t>, 2014</a:t>
            </a:r>
            <a:r>
              <a:rPr lang="ru-RU" sz="2400" dirty="0" smtClean="0"/>
              <a:t>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Иллюстрации использованы из сети Интернет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0373605"/>
      </p:ext>
    </p:extLst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424936" cy="2448272"/>
          </a:xfr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Такие процессы и явления называют </a:t>
            </a:r>
            <a:r>
              <a:rPr lang="ru-RU" b="1" dirty="0" smtClean="0"/>
              <a:t>стихийными бедствиями — чрезвычайными ситуациями природного характера</a:t>
            </a:r>
            <a:r>
              <a:rPr lang="ru-RU" dirty="0" smtClean="0"/>
              <a:t>. Для них, как правило, характерны непредсказуемость и неопределённость времени наступления. </a:t>
            </a:r>
            <a:endParaRPr lang="ru-RU" dirty="0"/>
          </a:p>
        </p:txBody>
      </p:sp>
      <p:pic>
        <p:nvPicPr>
          <p:cNvPr id="21506" name="Picture 2" descr="http://dead-city.ru/datas/gallery/161/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852936"/>
            <a:ext cx="5112568" cy="3834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260648"/>
            <a:ext cx="4032448" cy="6264696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Возможны и другого рода ситуации, тоже возникающие внезапно, часто неожиданно и имеющие отрицательные последствия для жизнедеятельности людей и природы. При этом помощь попавшим в такую ситуацию извне, т. е. от других людей, исключена или ограничена. Подобные ситуации называют </a:t>
            </a:r>
            <a:r>
              <a:rPr lang="ru-RU" b="1" dirty="0" smtClean="0"/>
              <a:t>экстремальными</a:t>
            </a:r>
            <a:r>
              <a:rPr lang="ru-RU" dirty="0" smtClean="0"/>
              <a:t>.  </a:t>
            </a:r>
            <a:endParaRPr lang="ru-RU" dirty="0"/>
          </a:p>
        </p:txBody>
      </p:sp>
      <p:pic>
        <p:nvPicPr>
          <p:cNvPr id="20482" name="Picture 2" descr="http://i.za-beg.ru/articlesimage/2011/03/23/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908720"/>
            <a:ext cx="4445349" cy="5126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149080"/>
            <a:ext cx="8568952" cy="2448272"/>
          </a:xfr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    Например, человек неожиданно заблудился в лесу. Он не знает точно, где находится, в каком направлении надо идти, у него нет пищи. Красивый лес начинает ему казаться зловещим. Надвигается ночь. Нечего есть. Одиноко и страшно. Хочется домой. Мысли путаются.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http://gubdaily.ru/wp-content/uploads/2013/07/les-550x2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8226574" cy="3290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332656"/>
            <a:ext cx="4536504" cy="626469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Такие ситуации могут возникнуть при нахождении человека в природных условиях (в лесу, в горах, в пустыне, на реке, в поле) на значительном удалении от обжитого места. </a:t>
            </a:r>
          </a:p>
          <a:p>
            <a:endParaRPr lang="ru-RU" dirty="0" smtClean="0"/>
          </a:p>
          <a:p>
            <a:r>
              <a:rPr lang="ru-RU" dirty="0" smtClean="0"/>
              <a:t>Для выхода из экстремальных ситуаций необходимо проявить выдержку и самообладание. Это как бы пик напряжения физических и душевных сил. </a:t>
            </a:r>
            <a:endParaRPr lang="ru-RU" dirty="0"/>
          </a:p>
        </p:txBody>
      </p:sp>
      <p:pic>
        <p:nvPicPr>
          <p:cNvPr id="18434" name="Picture 2" descr="http://www.domrebenok.ru/upload/medialibrary/de7/de7b8ece5b7ac7d551b68e1043d2e85b.jpg"/>
          <p:cNvPicPr>
            <a:picLocks noChangeAspect="1" noChangeArrowheads="1"/>
          </p:cNvPicPr>
          <p:nvPr/>
        </p:nvPicPr>
        <p:blipFill>
          <a:blip r:embed="rId3" cstate="print"/>
          <a:srcRect l="28080" r="27641"/>
          <a:stretch>
            <a:fillRect/>
          </a:stretch>
        </p:blipFill>
        <p:spPr bwMode="auto">
          <a:xfrm>
            <a:off x="395536" y="332656"/>
            <a:ext cx="3707904" cy="6280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88840"/>
            <a:ext cx="8424936" cy="460851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Смена климатогеографических условий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Резкое изменение природных условий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Заболевания или повреждения организма человека, требующие экстренной медицинской помощи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Вынужденное автономное существование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Основные виды экстремальных ситуаций в природе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80112" y="1700808"/>
            <a:ext cx="3312368" cy="4896544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При перемене привычного места проживания, т. е. при смене климатогеографических условий жизни, достаточно часто возникают следующие нарушения: температурного режима (резкого перехода от холода к теплу, и наоборот); 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Смена климатогеографических условий</a:t>
            </a:r>
            <a:endParaRPr lang="ru-RU" dirty="0"/>
          </a:p>
        </p:txBody>
      </p:sp>
      <p:pic>
        <p:nvPicPr>
          <p:cNvPr id="16386" name="Picture 2" descr="http://atz-box.ru/images/stories/1news/januar/bosikom.jpg"/>
          <p:cNvPicPr>
            <a:picLocks noChangeAspect="1" noChangeArrowheads="1"/>
          </p:cNvPicPr>
          <p:nvPr/>
        </p:nvPicPr>
        <p:blipFill>
          <a:blip r:embed="rId3" cstate="print"/>
          <a:srcRect l="8599" r="17235"/>
          <a:stretch>
            <a:fillRect/>
          </a:stretch>
        </p:blipFill>
        <p:spPr bwMode="auto">
          <a:xfrm>
            <a:off x="179511" y="1772816"/>
            <a:ext cx="5212907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xy12.media.online.ua/uol/r2-f8f32dfee1/539cf68a18e59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340768"/>
            <a:ext cx="4248472" cy="532859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Нарушение суточного режима в результате смены часовых поясов; солнечного режима; режима питания и питьевого режима. Эта ситуация не из разряда неожиданных. О предстоящем переезде, поездке или перелёте (допустим, на отдых или в командировку), как правило, известно заранее. Поэтому к новым условиям нужно готовиться заблаговременно.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17632" cy="8640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/>
              <a:t>Смена климатогеографических условий</a:t>
            </a:r>
            <a:endParaRPr lang="ru-RU" sz="3600" dirty="0"/>
          </a:p>
        </p:txBody>
      </p:sp>
      <p:pic>
        <p:nvPicPr>
          <p:cNvPr id="31746" name="Picture 2" descr="http://problogi.com/wp-content/uploads/2010/06/vremya.jpg"/>
          <p:cNvPicPr>
            <a:picLocks noChangeAspect="1" noChangeArrowheads="1"/>
          </p:cNvPicPr>
          <p:nvPr/>
        </p:nvPicPr>
        <p:blipFill>
          <a:blip r:embed="rId3" cstate="print"/>
          <a:srcRect l="15865" r="13072"/>
          <a:stretch>
            <a:fillRect/>
          </a:stretch>
        </p:blipFill>
        <p:spPr bwMode="auto">
          <a:xfrm>
            <a:off x="179512" y="1844824"/>
            <a:ext cx="4465064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849</Words>
  <Application>Microsoft Office PowerPoint</Application>
  <PresentationFormat>Экран (4:3)</PresentationFormat>
  <Paragraphs>46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Основные виды экстремальных ситуаций в природе</vt:lpstr>
      <vt:lpstr>Зачастую природа преподносит людям суровые испытания — землетрясения, наводнения, ураганы, бури, смерчи, лесные пожары, лавины, снежные заносы и др. 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виды экстремальных ситуаций в природе</vt:lpstr>
      <vt:lpstr>Смена климатогеографических условий</vt:lpstr>
      <vt:lpstr>Смена климатогеографических условий</vt:lpstr>
      <vt:lpstr>Резкое изменение  природных условий</vt:lpstr>
      <vt:lpstr>Резкое изменение  природных условий</vt:lpstr>
      <vt:lpstr>Заболевания или повреждения организма человека, требующие экстренной медицинской помощи</vt:lpstr>
      <vt:lpstr>Вынужденное автономное существование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davydkina</cp:lastModifiedBy>
  <cp:revision>26</cp:revision>
  <dcterms:created xsi:type="dcterms:W3CDTF">2015-09-20T16:53:48Z</dcterms:created>
  <dcterms:modified xsi:type="dcterms:W3CDTF">2015-11-18T10:25:18Z</dcterms:modified>
</cp:coreProperties>
</file>